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3"/>
          </a:xfrm>
          <a:prstGeom prst="rect">
            <a:avLst/>
          </a:prstGeom>
        </p:spPr>
        <p:txBody>
          <a:bodyPr anchor="b"/>
          <a:lstStyle>
            <a:lvl1pPr>
              <a:defRPr spc="-232" sz="11600"/>
            </a:lvl1pPr>
          </a:lstStyle>
          <a:p>
            <a:pPr/>
            <a:r>
              <a:t>Presentation Title</a:t>
            </a:r>
          </a:p>
        </p:txBody>
      </p:sp>
      <p:sp>
        <p:nvSpPr>
          <p:cNvPr id="13" name="Body Level One…"/>
          <p:cNvSpPr txBox="1"/>
          <p:nvPr>
            <p:ph type="body" sz="quarter" idx="21" hasCustomPrompt="1"/>
          </p:nvPr>
        </p:nvSpPr>
        <p:spPr>
          <a:xfrm>
            <a:off x="1201342" y="7223190"/>
            <a:ext cx="21971002" cy="190500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5"/>
            <a:ext cx="21971000" cy="7241587"/>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2430023" y="10675453"/>
            <a:ext cx="2020005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16" name="Body Level One…"/>
          <p:cNvSpPr txBox="1"/>
          <p:nvPr>
            <p:ph type="body" sz="half" idx="21" hasCustomPrompt="1"/>
          </p:nvPr>
        </p:nvSpPr>
        <p:spPr>
          <a:xfrm>
            <a:off x="1753923" y="4939860"/>
            <a:ext cx="20876154" cy="3836282"/>
          </a:xfrm>
          <a:prstGeom prst="rect">
            <a:avLst/>
          </a:prstGeom>
        </p:spPr>
        <p:txBody>
          <a:bodyPr numCol="1" spcCol="38100"/>
          <a:lstStyle>
            <a:lvl1pPr marL="300875" indent="-131851">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numCol="1" spcCol="38100">
            <a:noAutofit/>
          </a:bodyPr>
          <a:lstStyle/>
          <a:p>
            <a:pPr/>
          </a:p>
        </p:txBody>
      </p:sp>
      <p:sp>
        <p:nvSpPr>
          <p:cNvPr id="12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numCol="1" spcCol="38100">
            <a:noAutofit/>
          </a:bodyPr>
          <a:lstStyle/>
          <a:p>
            <a:pPr/>
          </a:p>
        </p:txBody>
      </p:sp>
      <p:sp>
        <p:nvSpPr>
          <p:cNvPr id="126" name="View from inside a modern white building with glass panels, looking up to a bright, partly cloudy sky"/>
          <p:cNvSpPr/>
          <p:nvPr>
            <p:ph type="pic" idx="23"/>
          </p:nvPr>
        </p:nvSpPr>
        <p:spPr>
          <a:xfrm>
            <a:off x="-124636" y="1270000"/>
            <a:ext cx="16840171" cy="11243713"/>
          </a:xfrm>
          <a:prstGeom prst="rect">
            <a:avLst/>
          </a:prstGeom>
        </p:spPr>
        <p:txBody>
          <a:bodyPr lIns="91439" tIns="45719" rIns="91439" bIns="45719" numCol="1" spcCol="38100">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3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numCol="1" spcCol="38100">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22" hasCustomPrompt="1"/>
          </p:nvPr>
        </p:nvSpPr>
        <p:spPr>
          <a:xfrm>
            <a:off x="1206500" y="11609909"/>
            <a:ext cx="21971000" cy="1116954"/>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1079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1"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62" name="Small section of a modern shell bridge in Qingdao, Shandong, China with a partly cloudy sky above"/>
          <p:cNvSpPr/>
          <p:nvPr>
            <p:ph type="pic" idx="22"/>
          </p:nvPr>
        </p:nvSpPr>
        <p:spPr>
          <a:xfrm>
            <a:off x="9271000" y="1263846"/>
            <a:ext cx="16773843" cy="11188208"/>
          </a:xfrm>
          <a:prstGeom prst="rect">
            <a:avLst/>
          </a:prstGeom>
        </p:spPr>
        <p:txBody>
          <a:bodyPr lIns="91439" tIns="45719" rIns="91439" bIns="45719" numCol="1" spcCol="38100">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51"/>
          </a:xfrm>
          <a:prstGeom prst="rect">
            <a:avLst/>
          </a:prstGeom>
        </p:spPr>
        <p:txBody>
          <a:bodyPr/>
          <a:lstStyle/>
          <a:p>
            <a:pPr/>
            <a:r>
              <a:t>Slide Title</a:t>
            </a:r>
          </a:p>
        </p:txBody>
      </p:sp>
      <p:sp>
        <p:nvSpPr>
          <p:cNvPr id="80"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90" name="Body Level One…"/>
          <p:cNvSpPr txBox="1"/>
          <p:nvPr>
            <p:ph type="body" idx="21" hasCustomPrompt="1"/>
          </p:nvPr>
        </p:nvSpPr>
        <p:spPr>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ARM DETECTION IN SURVEILLANCE VIDEOS BY USING DEEP LEARNING ALGORITHMS"/>
          <p:cNvSpPr txBox="1"/>
          <p:nvPr/>
        </p:nvSpPr>
        <p:spPr>
          <a:xfrm>
            <a:off x="3408362" y="260213"/>
            <a:ext cx="17567276" cy="5542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50000"/>
              </a:lnSpc>
              <a:defRPr b="1" sz="3200">
                <a:solidFill>
                  <a:srgbClr val="C00000"/>
                </a:solidFill>
                <a:latin typeface="Times New Roman"/>
                <a:ea typeface="Times New Roman"/>
                <a:cs typeface="Times New Roman"/>
                <a:sym typeface="Times New Roman"/>
              </a:defRPr>
            </a:lvl1pPr>
          </a:lstStyle>
          <a:p>
            <a:pPr/>
            <a:r>
              <a:t>ARM DETECTION IN SURVEILLANCE VIDEOS BY USING DEEP LEARNING ALGORITHMS</a:t>
            </a:r>
          </a:p>
        </p:txBody>
      </p:sp>
      <p:sp>
        <p:nvSpPr>
          <p:cNvPr id="152" name="Submitted in partial fulfilment of the requirements for the award of the Degree…"/>
          <p:cNvSpPr txBox="1"/>
          <p:nvPr/>
        </p:nvSpPr>
        <p:spPr>
          <a:xfrm>
            <a:off x="6204195" y="984017"/>
            <a:ext cx="11975610" cy="15975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50000"/>
              </a:lnSpc>
              <a:defRPr b="1" sz="2600">
                <a:solidFill>
                  <a:srgbClr val="76923C"/>
                </a:solidFill>
                <a:latin typeface="Times New Roman"/>
                <a:ea typeface="Times New Roman"/>
                <a:cs typeface="Times New Roman"/>
                <a:sym typeface="Times New Roman"/>
              </a:defRPr>
            </a:pPr>
            <a:r>
              <a:t>Submitted in partial fulfilment of the requirements for the award of the Degree</a:t>
            </a:r>
          </a:p>
          <a:p>
            <a:pPr defTabSz="457200">
              <a:lnSpc>
                <a:spcPct val="150000"/>
              </a:lnSpc>
              <a:defRPr b="1" sz="2600">
                <a:solidFill>
                  <a:srgbClr val="76923C"/>
                </a:solidFill>
                <a:latin typeface="Times New Roman"/>
                <a:ea typeface="Times New Roman"/>
                <a:cs typeface="Times New Roman"/>
                <a:sym typeface="Times New Roman"/>
              </a:defRPr>
            </a:pPr>
            <a:r>
              <a:t> of</a:t>
            </a:r>
          </a:p>
        </p:txBody>
      </p:sp>
      <p:sp>
        <p:nvSpPr>
          <p:cNvPr id="153" name="BACHELOR OF TECHNOLOGY…"/>
          <p:cNvSpPr txBox="1"/>
          <p:nvPr/>
        </p:nvSpPr>
        <p:spPr>
          <a:xfrm>
            <a:off x="9160721" y="2176177"/>
            <a:ext cx="6062558" cy="1473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1" sz="2300">
                <a:solidFill>
                  <a:srgbClr val="0000CC"/>
                </a:solidFill>
                <a:latin typeface="Times New Roman"/>
                <a:ea typeface="Times New Roman"/>
                <a:cs typeface="Times New Roman"/>
                <a:sym typeface="Times New Roman"/>
              </a:defRPr>
            </a:pPr>
            <a:r>
              <a:t>BACHELOR OF TECHNOLOGY</a:t>
            </a:r>
          </a:p>
          <a:p>
            <a:pPr defTabSz="457200">
              <a:defRPr b="1" sz="2300">
                <a:solidFill>
                  <a:srgbClr val="0000CC"/>
                </a:solidFill>
                <a:latin typeface="Times New Roman"/>
                <a:ea typeface="Times New Roman"/>
                <a:cs typeface="Times New Roman"/>
                <a:sym typeface="Times New Roman"/>
              </a:defRPr>
            </a:pPr>
            <a:r>
              <a:t>in</a:t>
            </a:r>
          </a:p>
          <a:p>
            <a:pPr defTabSz="457200">
              <a:lnSpc>
                <a:spcPct val="120000"/>
              </a:lnSpc>
              <a:defRPr b="1" sz="2300">
                <a:solidFill>
                  <a:srgbClr val="0000CC"/>
                </a:solidFill>
                <a:latin typeface="Times New Roman"/>
                <a:ea typeface="Times New Roman"/>
                <a:cs typeface="Times New Roman"/>
                <a:sym typeface="Times New Roman"/>
              </a:defRPr>
            </a:pPr>
            <a:r>
              <a:t>COMPUTER SCIENCE AND ENGINEERING</a:t>
            </a:r>
          </a:p>
        </p:txBody>
      </p:sp>
      <p:sp>
        <p:nvSpPr>
          <p:cNvPr id="154" name="Slide Number"/>
          <p:cNvSpPr txBox="1"/>
          <p:nvPr>
            <p:ph type="sldNum" sz="quarter" idx="4294967295"/>
          </p:nvPr>
        </p:nvSpPr>
        <p:spPr>
          <a:xfrm>
            <a:off x="12065050" y="13080997"/>
            <a:ext cx="241403"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 name="Submitted by"/>
          <p:cNvSpPr txBox="1"/>
          <p:nvPr/>
        </p:nvSpPr>
        <p:spPr>
          <a:xfrm>
            <a:off x="11351828" y="3349351"/>
            <a:ext cx="1680344" cy="9084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50000"/>
              </a:lnSpc>
              <a:defRPr sz="2300">
                <a:solidFill>
                  <a:srgbClr val="000000"/>
                </a:solidFill>
                <a:latin typeface="Times New Roman"/>
                <a:ea typeface="Times New Roman"/>
                <a:cs typeface="Times New Roman"/>
                <a:sym typeface="Times New Roman"/>
              </a:defRPr>
            </a:lvl1pPr>
          </a:lstStyle>
          <a:p>
            <a:pPr/>
            <a:r>
              <a:t>Submitted by</a:t>
            </a:r>
            <a:endParaRPr b="1"/>
          </a:p>
        </p:txBody>
      </p:sp>
      <p:sp>
        <p:nvSpPr>
          <p:cNvPr id="156" name="Presented by :…"/>
          <p:cNvSpPr txBox="1"/>
          <p:nvPr/>
        </p:nvSpPr>
        <p:spPr>
          <a:xfrm>
            <a:off x="8615285" y="3923827"/>
            <a:ext cx="7943441" cy="29883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3" defTabSz="825500">
              <a:lnSpc>
                <a:spcPct val="150000"/>
              </a:lnSpc>
              <a:defRPr b="1" sz="2900">
                <a:solidFill>
                  <a:srgbClr val="000000"/>
                </a:solidFill>
                <a:latin typeface="Times New Roman"/>
                <a:ea typeface="Times New Roman"/>
                <a:cs typeface="Times New Roman"/>
                <a:sym typeface="Times New Roman"/>
              </a:defRPr>
            </a:pPr>
            <a:r>
              <a:t>N Manasa Venkata Naga Sai         (193N1A0540)</a:t>
            </a:r>
          </a:p>
          <a:p>
            <a:pPr lvl="3" defTabSz="825500">
              <a:lnSpc>
                <a:spcPct val="150000"/>
              </a:lnSpc>
              <a:defRPr b="1" sz="2900">
                <a:solidFill>
                  <a:srgbClr val="000000"/>
                </a:solidFill>
                <a:latin typeface="Times New Roman"/>
                <a:ea typeface="Times New Roman"/>
                <a:cs typeface="Times New Roman"/>
                <a:sym typeface="Times New Roman"/>
              </a:defRPr>
            </a:pPr>
            <a:r>
              <a:t>K Pramod Sai                                 (193N1A0524)</a:t>
            </a:r>
          </a:p>
          <a:p>
            <a:pPr lvl="3" defTabSz="825500">
              <a:lnSpc>
                <a:spcPct val="150000"/>
              </a:lnSpc>
              <a:defRPr b="1" sz="2900">
                <a:solidFill>
                  <a:srgbClr val="000000"/>
                </a:solidFill>
                <a:latin typeface="Times New Roman"/>
                <a:ea typeface="Times New Roman"/>
                <a:cs typeface="Times New Roman"/>
                <a:sym typeface="Times New Roman"/>
              </a:defRPr>
            </a:pPr>
            <a:r>
              <a:t>T Sai Darshan                                 (193N1A0552)</a:t>
            </a:r>
          </a:p>
          <a:p>
            <a:pPr defTabSz="825500">
              <a:lnSpc>
                <a:spcPct val="150000"/>
              </a:lnSpc>
              <a:defRPr b="1" sz="2900">
                <a:solidFill>
                  <a:srgbClr val="000000"/>
                </a:solidFill>
                <a:latin typeface="Times New Roman"/>
                <a:ea typeface="Times New Roman"/>
                <a:cs typeface="Times New Roman"/>
                <a:sym typeface="Times New Roman"/>
              </a:defRPr>
            </a:pPr>
            <a:r>
              <a:t>S Raghavendra                                (193N1A0551)</a:t>
            </a:r>
          </a:p>
          <a:p>
            <a:pPr defTabSz="825500">
              <a:lnSpc>
                <a:spcPct val="150000"/>
              </a:lnSpc>
              <a:defRPr b="1" sz="2900">
                <a:solidFill>
                  <a:srgbClr val="000000"/>
                </a:solidFill>
                <a:latin typeface="Times New Roman"/>
                <a:ea typeface="Times New Roman"/>
                <a:cs typeface="Times New Roman"/>
                <a:sym typeface="Times New Roman"/>
              </a:defRPr>
            </a:pPr>
            <a:r>
              <a:t>B Keerthi                                          (19711A0509)</a:t>
            </a:r>
          </a:p>
        </p:txBody>
      </p:sp>
      <p:pic>
        <p:nvPicPr>
          <p:cNvPr id="157" name="pastedGraphic.png" descr="pastedGraphic.png"/>
          <p:cNvPicPr>
            <a:picLocks noChangeAspect="1"/>
          </p:cNvPicPr>
          <p:nvPr/>
        </p:nvPicPr>
        <p:blipFill>
          <a:blip r:embed="rId3">
            <a:extLst/>
          </a:blip>
          <a:stretch>
            <a:fillRect/>
          </a:stretch>
        </p:blipFill>
        <p:spPr>
          <a:xfrm>
            <a:off x="11005236" y="8524702"/>
            <a:ext cx="2015843" cy="1594952"/>
          </a:xfrm>
          <a:prstGeom prst="rect">
            <a:avLst/>
          </a:prstGeom>
          <a:ln w="12700">
            <a:miter lim="400000"/>
          </a:ln>
        </p:spPr>
      </p:pic>
      <p:sp>
        <p:nvSpPr>
          <p:cNvPr id="158" name="Under the esteemed guidance of"/>
          <p:cNvSpPr txBox="1"/>
          <p:nvPr/>
        </p:nvSpPr>
        <p:spPr>
          <a:xfrm>
            <a:off x="9960768" y="7186290"/>
            <a:ext cx="3566370" cy="382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50000"/>
              </a:lnSpc>
              <a:defRPr b="1" sz="2000">
                <a:solidFill>
                  <a:srgbClr val="E36C09"/>
                </a:solidFill>
                <a:latin typeface="Times New Roman"/>
                <a:ea typeface="Times New Roman"/>
                <a:cs typeface="Times New Roman"/>
                <a:sym typeface="Times New Roman"/>
              </a:defRPr>
            </a:lvl1pPr>
          </a:lstStyle>
          <a:p>
            <a:pPr/>
            <a:r>
              <a:t>Under the esteemed guidance of</a:t>
            </a:r>
          </a:p>
        </p:txBody>
      </p:sp>
      <p:sp>
        <p:nvSpPr>
          <p:cNvPr id="159" name="C REKHA, M.Tech.,"/>
          <p:cNvSpPr txBox="1"/>
          <p:nvPr/>
        </p:nvSpPr>
        <p:spPr>
          <a:xfrm>
            <a:off x="10872633" y="7450726"/>
            <a:ext cx="2281049" cy="5658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50000"/>
              </a:lnSpc>
              <a:defRPr b="1" baseline="-5999" sz="933">
                <a:solidFill>
                  <a:srgbClr val="000000"/>
                </a:solidFill>
                <a:latin typeface="Times New Roman"/>
                <a:ea typeface="Times New Roman"/>
                <a:cs typeface="Times New Roman"/>
                <a:sym typeface="Times New Roman"/>
              </a:defRPr>
            </a:pPr>
            <a:r>
              <a:rPr sz="3400"/>
              <a:t>C REKHA</a:t>
            </a:r>
            <a:r>
              <a:rPr sz="2200"/>
              <a:t>, M.Tech., </a:t>
            </a:r>
          </a:p>
        </p:txBody>
      </p:sp>
      <p:sp>
        <p:nvSpPr>
          <p:cNvPr id="160" name="Assistant Professor"/>
          <p:cNvSpPr txBox="1"/>
          <p:nvPr/>
        </p:nvSpPr>
        <p:spPr>
          <a:xfrm>
            <a:off x="10764644" y="7936401"/>
            <a:ext cx="2497027" cy="9084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50000"/>
              </a:lnSpc>
              <a:defRPr b="1" sz="2300">
                <a:solidFill>
                  <a:srgbClr val="000000"/>
                </a:solidFill>
                <a:latin typeface="Times New Roman"/>
                <a:ea typeface="Times New Roman"/>
                <a:cs typeface="Times New Roman"/>
                <a:sym typeface="Times New Roman"/>
              </a:defRPr>
            </a:lvl1pPr>
          </a:lstStyle>
          <a:p>
            <a:pPr/>
            <a:r>
              <a:t>Assistant Professor</a:t>
            </a:r>
          </a:p>
        </p:txBody>
      </p:sp>
      <p:sp>
        <p:nvSpPr>
          <p:cNvPr id="161" name="DEPARTMENT OF COMPUTER SCIENCE AND ENGINEERING"/>
          <p:cNvSpPr txBox="1"/>
          <p:nvPr/>
        </p:nvSpPr>
        <p:spPr>
          <a:xfrm>
            <a:off x="8426549" y="10298165"/>
            <a:ext cx="7530902" cy="3829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50000"/>
              </a:lnSpc>
              <a:defRPr b="1" sz="2000">
                <a:solidFill>
                  <a:srgbClr val="A82800"/>
                </a:solidFill>
                <a:latin typeface="Times New Roman"/>
                <a:ea typeface="Times New Roman"/>
                <a:cs typeface="Times New Roman"/>
                <a:sym typeface="Times New Roman"/>
              </a:defRPr>
            </a:lvl1pPr>
          </a:lstStyle>
          <a:p>
            <a:pPr/>
            <a:r>
              <a:t>DEPARTMENT OF COMPUTER SCIENCE AND ENGINEERING</a:t>
            </a:r>
          </a:p>
        </p:txBody>
      </p:sp>
      <p:sp>
        <p:nvSpPr>
          <p:cNvPr id="162" name="P.V.K.K Institute of Technology"/>
          <p:cNvSpPr txBox="1"/>
          <p:nvPr/>
        </p:nvSpPr>
        <p:spPr>
          <a:xfrm>
            <a:off x="9402365" y="10698009"/>
            <a:ext cx="5579270" cy="5542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50000"/>
              </a:lnSpc>
              <a:defRPr b="1" sz="3200">
                <a:solidFill>
                  <a:srgbClr val="FF0000"/>
                </a:solidFill>
                <a:latin typeface="Times New Roman"/>
                <a:ea typeface="Times New Roman"/>
                <a:cs typeface="Times New Roman"/>
                <a:sym typeface="Times New Roman"/>
              </a:defRPr>
            </a:lvl1pPr>
          </a:lstStyle>
          <a:p>
            <a:pPr/>
            <a:r>
              <a:t>P.V.K.K Institute of Technology</a:t>
            </a:r>
          </a:p>
        </p:txBody>
      </p:sp>
      <p:sp>
        <p:nvSpPr>
          <p:cNvPr id="163" name="An ISO 9001-2015 Certified Institute"/>
          <p:cNvSpPr txBox="1"/>
          <p:nvPr/>
        </p:nvSpPr>
        <p:spPr>
          <a:xfrm>
            <a:off x="10431685" y="11304327"/>
            <a:ext cx="3520630" cy="7228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50000"/>
              </a:lnSpc>
              <a:defRPr b="1" sz="1700">
                <a:solidFill>
                  <a:srgbClr val="0070C0"/>
                </a:solidFill>
                <a:latin typeface="Times New Roman"/>
                <a:ea typeface="Times New Roman"/>
                <a:cs typeface="Times New Roman"/>
                <a:sym typeface="Times New Roman"/>
              </a:defRPr>
            </a:lvl1pPr>
          </a:lstStyle>
          <a:p>
            <a:pPr/>
            <a:r>
              <a:t>An ISO 9001-2015 Certified Institute</a:t>
            </a:r>
          </a:p>
        </p:txBody>
      </p:sp>
      <p:sp>
        <p:nvSpPr>
          <p:cNvPr id="164" name="(Approved by AICTE, New Delhi &amp; Affiliated to JNTUA, Anantapuramu.)…"/>
          <p:cNvSpPr txBox="1"/>
          <p:nvPr/>
        </p:nvSpPr>
        <p:spPr>
          <a:xfrm>
            <a:off x="9078019" y="11657998"/>
            <a:ext cx="6227962" cy="9987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50000"/>
              </a:lnSpc>
              <a:defRPr sz="1600">
                <a:solidFill>
                  <a:srgbClr val="0070C0"/>
                </a:solidFill>
                <a:latin typeface="Times New Roman"/>
                <a:ea typeface="Times New Roman"/>
                <a:cs typeface="Times New Roman"/>
                <a:sym typeface="Times New Roman"/>
              </a:defRPr>
            </a:pPr>
            <a:r>
              <a:t>(Approved by AICTE, New Delhi &amp; Affiliated to JNTUA, Anantapuramu.)</a:t>
            </a:r>
          </a:p>
          <a:p>
            <a:pPr defTabSz="457200">
              <a:lnSpc>
                <a:spcPct val="150000"/>
              </a:lnSpc>
              <a:defRPr sz="1600">
                <a:solidFill>
                  <a:srgbClr val="0070C0"/>
                </a:solidFill>
                <a:latin typeface="Times New Roman"/>
                <a:ea typeface="Times New Roman"/>
                <a:cs typeface="Times New Roman"/>
                <a:sym typeface="Times New Roman"/>
              </a:defRPr>
            </a:pPr>
            <a:r>
              <a:t>Sanapa Road, Rudrampeta, Anantapuramu-515001</a:t>
            </a:r>
          </a:p>
        </p:txBody>
      </p:sp>
      <p:sp>
        <p:nvSpPr>
          <p:cNvPr id="165" name="Andhra Pradesh…"/>
          <p:cNvSpPr txBox="1"/>
          <p:nvPr/>
        </p:nvSpPr>
        <p:spPr>
          <a:xfrm>
            <a:off x="11415067" y="12333800"/>
            <a:ext cx="1553866" cy="6601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50000"/>
              </a:lnSpc>
              <a:defRPr b="1" sz="1600">
                <a:solidFill>
                  <a:srgbClr val="C00000"/>
                </a:solidFill>
                <a:latin typeface="Times New Roman"/>
                <a:ea typeface="Times New Roman"/>
                <a:cs typeface="Times New Roman"/>
                <a:sym typeface="Times New Roman"/>
              </a:defRPr>
            </a:pPr>
            <a:r>
              <a:t>Andhra Pradesh</a:t>
            </a:r>
          </a:p>
          <a:p>
            <a:pPr defTabSz="457200">
              <a:lnSpc>
                <a:spcPct val="150000"/>
              </a:lnSpc>
              <a:defRPr b="1" sz="1600">
                <a:solidFill>
                  <a:srgbClr val="C00000"/>
                </a:solidFill>
                <a:latin typeface="Times New Roman"/>
                <a:ea typeface="Times New Roman"/>
                <a:cs typeface="Times New Roman"/>
                <a:sym typeface="Times New Roman"/>
              </a:defRPr>
            </a:pPr>
            <a:r>
              <a:t>2022-2023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0" name="Operating system          -      Windows 7 Ultimate or above.…"/>
          <p:cNvSpPr txBox="1"/>
          <p:nvPr/>
        </p:nvSpPr>
        <p:spPr>
          <a:xfrm>
            <a:off x="1856660" y="4598027"/>
            <a:ext cx="17049592" cy="58542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598" indent="-609598" algn="l">
              <a:spcBef>
                <a:spcPts val="4500"/>
              </a:spcBef>
              <a:buSzPct val="123000"/>
              <a:buChar char="•"/>
              <a:defRPr b="1" sz="4800">
                <a:solidFill>
                  <a:srgbClr val="000000"/>
                </a:solidFill>
                <a:latin typeface="Times New Roman"/>
                <a:ea typeface="Times New Roman"/>
                <a:cs typeface="Times New Roman"/>
                <a:sym typeface="Times New Roman"/>
              </a:defRPr>
            </a:pPr>
            <a:r>
              <a:t>Operating system</a:t>
            </a:r>
            <a:r>
              <a:rPr b="0"/>
              <a:t>          -      Windows 7 Ultimate or above.</a:t>
            </a:r>
          </a:p>
          <a:p>
            <a:pPr marL="609598" indent="-609598" algn="l">
              <a:spcBef>
                <a:spcPts val="4500"/>
              </a:spcBef>
              <a:buSzPct val="123000"/>
              <a:buChar char="•"/>
              <a:defRPr b="1" sz="4800">
                <a:solidFill>
                  <a:srgbClr val="000000"/>
                </a:solidFill>
                <a:latin typeface="Times New Roman"/>
                <a:ea typeface="Times New Roman"/>
                <a:cs typeface="Times New Roman"/>
                <a:sym typeface="Times New Roman"/>
              </a:defRPr>
            </a:pPr>
            <a:r>
              <a:t>Scripting Language.</a:t>
            </a:r>
            <a:r>
              <a:rPr b="0"/>
              <a:t>     -       Python (3.8.5)</a:t>
            </a:r>
          </a:p>
          <a:p>
            <a:pPr marL="609598" indent="-609598" algn="l">
              <a:spcBef>
                <a:spcPts val="4500"/>
              </a:spcBef>
              <a:buSzPct val="123000"/>
              <a:buChar char="•"/>
              <a:defRPr b="1" sz="4800">
                <a:solidFill>
                  <a:srgbClr val="000000"/>
                </a:solidFill>
                <a:latin typeface="Times New Roman"/>
                <a:ea typeface="Times New Roman"/>
                <a:cs typeface="Times New Roman"/>
                <a:sym typeface="Times New Roman"/>
              </a:defRPr>
            </a:pPr>
            <a:r>
              <a:t>Front-End                     </a:t>
            </a:r>
            <a:r>
              <a:rPr b="0"/>
              <a:t>-       OpenCV</a:t>
            </a:r>
          </a:p>
          <a:p>
            <a:pPr marL="609598" indent="-609598" algn="l">
              <a:spcBef>
                <a:spcPts val="4500"/>
              </a:spcBef>
              <a:buSzPct val="123000"/>
              <a:buChar char="•"/>
              <a:defRPr b="1" sz="4800">
                <a:solidFill>
                  <a:srgbClr val="000000"/>
                </a:solidFill>
                <a:latin typeface="Times New Roman"/>
                <a:ea typeface="Times New Roman"/>
                <a:cs typeface="Times New Roman"/>
                <a:sym typeface="Times New Roman"/>
              </a:defRPr>
            </a:pPr>
            <a:r>
              <a:t>Back-End</a:t>
            </a:r>
            <a:r>
              <a:rPr b="0"/>
              <a:t>                      -       YOLOv3, DarkNet</a:t>
            </a:r>
          </a:p>
          <a:p>
            <a:pPr marL="609598" indent="-609598" algn="l">
              <a:spcBef>
                <a:spcPts val="4500"/>
              </a:spcBef>
              <a:buSzPct val="123000"/>
              <a:buChar char="•"/>
              <a:defRPr b="1" sz="4800">
                <a:solidFill>
                  <a:srgbClr val="000000"/>
                </a:solidFill>
                <a:latin typeface="Times New Roman"/>
                <a:ea typeface="Times New Roman"/>
                <a:cs typeface="Times New Roman"/>
                <a:sym typeface="Times New Roman"/>
              </a:defRPr>
            </a:pPr>
            <a:r>
              <a:t>Python IDE </a:t>
            </a:r>
            <a:r>
              <a:rPr b="0"/>
              <a:t>                 -        PyCharm</a:t>
            </a:r>
          </a:p>
        </p:txBody>
      </p:sp>
      <p:sp>
        <p:nvSpPr>
          <p:cNvPr id="201" name="5.2 - Software Requirements :"/>
          <p:cNvSpPr txBox="1"/>
          <p:nvPr>
            <p:ph type="body" sz="quarter" idx="1"/>
          </p:nvPr>
        </p:nvSpPr>
        <p:spPr>
          <a:xfrm>
            <a:off x="1424826" y="2843933"/>
            <a:ext cx="9577307" cy="1733639"/>
          </a:xfrm>
          <a:prstGeom prst="rect">
            <a:avLst/>
          </a:prstGeom>
        </p:spPr>
        <p:txBody>
          <a:bodyPr lIns="50800" tIns="50800" rIns="50800" bIns="50800"/>
          <a:lstStyle>
            <a:lvl1pPr algn="ctr" defTabSz="696639">
              <a:defRPr sz="6000">
                <a:latin typeface="Times New Roman"/>
                <a:ea typeface="Times New Roman"/>
                <a:cs typeface="Times New Roman"/>
                <a:sym typeface="Times New Roman"/>
              </a:defRPr>
            </a:lvl1pPr>
          </a:lstStyle>
          <a:p>
            <a:pPr/>
            <a:r>
              <a:t>5.2 - Software Requirements </a:t>
            </a:r>
          </a:p>
        </p:txBody>
      </p:sp>
      <p:sp>
        <p:nvSpPr>
          <p:cNvPr id="202" name="Slide Number"/>
          <p:cNvSpPr txBox="1"/>
          <p:nvPr>
            <p:ph type="sldNum" sz="quarter" idx="4294967295"/>
          </p:nvPr>
        </p:nvSpPr>
        <p:spPr>
          <a:xfrm>
            <a:off x="12001499" y="13080997"/>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wipe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4" name="6. Implementation"/>
          <p:cNvSpPr txBox="1"/>
          <p:nvPr>
            <p:ph type="title"/>
          </p:nvPr>
        </p:nvSpPr>
        <p:spPr>
          <a:prstGeom prst="rect">
            <a:avLst/>
          </a:prstGeom>
        </p:spPr>
        <p:txBody>
          <a:bodyPr/>
          <a:lstStyle>
            <a:lvl1pPr>
              <a:defRPr spc="-200" sz="7600">
                <a:latin typeface="Times New Roman"/>
                <a:ea typeface="Times New Roman"/>
                <a:cs typeface="Times New Roman"/>
                <a:sym typeface="Times New Roman"/>
              </a:defRPr>
            </a:lvl1pPr>
          </a:lstStyle>
          <a:p>
            <a:pPr/>
            <a:r>
              <a:t>6. Implementation </a:t>
            </a:r>
          </a:p>
        </p:txBody>
      </p:sp>
      <p:sp>
        <p:nvSpPr>
          <p:cNvPr id="205" name="Identify the type of weapon to be detected and collect a dataset of labeled images of the weapon.…"/>
          <p:cNvSpPr txBox="1"/>
          <p:nvPr>
            <p:ph type="body" idx="1"/>
          </p:nvPr>
        </p:nvSpPr>
        <p:spPr>
          <a:xfrm>
            <a:off x="1308126" y="2588074"/>
            <a:ext cx="21369664" cy="8956976"/>
          </a:xfrm>
          <a:prstGeom prst="rect">
            <a:avLst/>
          </a:prstGeom>
        </p:spPr>
        <p:txBody>
          <a:bodyPr lIns="50800" tIns="50800" rIns="50800" bIns="50800"/>
          <a:lstStyle/>
          <a:p>
            <a:pPr marL="554736" indent="-554736" algn="just" defTabSz="2218887">
              <a:lnSpc>
                <a:spcPct val="120000"/>
              </a:lnSpc>
              <a:spcBef>
                <a:spcPts val="4000"/>
              </a:spcBef>
              <a:buSzPct val="123000"/>
              <a:buChar char="•"/>
              <a:defRPr b="0" sz="4300">
                <a:latin typeface="Times New Roman"/>
                <a:ea typeface="Times New Roman"/>
                <a:cs typeface="Times New Roman"/>
                <a:sym typeface="Times New Roman"/>
              </a:defRPr>
            </a:pPr>
            <a:r>
              <a:t>Identify the type of weapon to be detected and collect a dataset of labeled images of the weapon.</a:t>
            </a:r>
          </a:p>
          <a:p>
            <a:pPr marL="554736" indent="-554736" algn="just" defTabSz="2218887">
              <a:lnSpc>
                <a:spcPct val="120000"/>
              </a:lnSpc>
              <a:spcBef>
                <a:spcPts val="4000"/>
              </a:spcBef>
              <a:buSzPct val="123000"/>
              <a:buChar char="•"/>
              <a:defRPr b="0" sz="4300">
                <a:latin typeface="Times New Roman"/>
                <a:ea typeface="Times New Roman"/>
                <a:cs typeface="Times New Roman"/>
                <a:sym typeface="Times New Roman"/>
              </a:defRPr>
            </a:pPr>
            <a:r>
              <a:t>Preprocess the dataset to normalize and resize the images, and split into training and testing sets.</a:t>
            </a:r>
          </a:p>
          <a:p>
            <a:pPr marL="554736" indent="-554736" algn="just" defTabSz="2218887">
              <a:lnSpc>
                <a:spcPct val="120000"/>
              </a:lnSpc>
              <a:spcBef>
                <a:spcPts val="4000"/>
              </a:spcBef>
              <a:buSzPct val="123000"/>
              <a:buChar char="•"/>
              <a:defRPr b="0" sz="4300">
                <a:latin typeface="Times New Roman"/>
                <a:ea typeface="Times New Roman"/>
                <a:cs typeface="Times New Roman"/>
                <a:sym typeface="Times New Roman"/>
              </a:defRPr>
            </a:pPr>
            <a:r>
              <a:t>Choose a deep learning architecture, such as a convolutional neural network, and train the model on the training set.</a:t>
            </a:r>
          </a:p>
          <a:p>
            <a:pPr marL="554736" indent="-554736" algn="just" defTabSz="2218887">
              <a:lnSpc>
                <a:spcPct val="120000"/>
              </a:lnSpc>
              <a:spcBef>
                <a:spcPts val="4000"/>
              </a:spcBef>
              <a:buSzPct val="123000"/>
              <a:buChar char="•"/>
              <a:defRPr b="0" sz="4300">
                <a:latin typeface="Times New Roman"/>
                <a:ea typeface="Times New Roman"/>
                <a:cs typeface="Times New Roman"/>
                <a:sym typeface="Times New Roman"/>
              </a:defRPr>
            </a:pPr>
            <a:r>
              <a:t>Implement the model in a software application or hardware system, depending on the use case.</a:t>
            </a:r>
          </a:p>
          <a:p>
            <a:pPr marL="554736" indent="-554736" algn="just" defTabSz="2218887">
              <a:lnSpc>
                <a:spcPct val="120000"/>
              </a:lnSpc>
              <a:spcBef>
                <a:spcPts val="4000"/>
              </a:spcBef>
              <a:buSzPct val="123000"/>
              <a:buChar char="•"/>
              <a:defRPr b="0" sz="4300">
                <a:latin typeface="Times New Roman"/>
                <a:ea typeface="Times New Roman"/>
                <a:cs typeface="Times New Roman"/>
                <a:sym typeface="Times New Roman"/>
              </a:defRPr>
            </a:pPr>
            <a:r>
              <a:t>Test the system for accuracy and reliability on real-world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7" name="6.1 - Algorithms"/>
          <p:cNvSpPr txBox="1"/>
          <p:nvPr>
            <p:ph type="title"/>
          </p:nvPr>
        </p:nvSpPr>
        <p:spPr>
          <a:xfrm>
            <a:off x="1206500" y="1647087"/>
            <a:ext cx="21971000" cy="1435104"/>
          </a:xfrm>
          <a:prstGeom prst="rect">
            <a:avLst/>
          </a:prstGeom>
        </p:spPr>
        <p:txBody>
          <a:bodyPr/>
          <a:lstStyle>
            <a:lvl1pPr>
              <a:defRPr spc="-200" sz="7000">
                <a:latin typeface="Times New Roman"/>
                <a:ea typeface="Times New Roman"/>
                <a:cs typeface="Times New Roman"/>
                <a:sym typeface="Times New Roman"/>
              </a:defRPr>
            </a:lvl1pPr>
          </a:lstStyle>
          <a:p>
            <a:pPr/>
            <a:r>
              <a:t>6.1 - Algorithms</a:t>
            </a:r>
          </a:p>
        </p:txBody>
      </p:sp>
      <p:sp>
        <p:nvSpPr>
          <p:cNvPr id="208" name="YOLOv3 (You Only Look Once version 3) is an object detection algorithm in deep learning.…"/>
          <p:cNvSpPr txBox="1"/>
          <p:nvPr>
            <p:ph type="body" idx="1"/>
          </p:nvPr>
        </p:nvSpPr>
        <p:spPr>
          <a:xfrm>
            <a:off x="1568240" y="4964116"/>
            <a:ext cx="22213797" cy="6234956"/>
          </a:xfrm>
          <a:prstGeom prst="rect">
            <a:avLst/>
          </a:prstGeom>
        </p:spPr>
        <p:txBody>
          <a:bodyPr lIns="50800" tIns="50800" rIns="50800" bIns="50800"/>
          <a:lstStyle/>
          <a:p>
            <a:pPr marL="579119" indent="-579119" defTabSz="2316420">
              <a:lnSpc>
                <a:spcPct val="90000"/>
              </a:lnSpc>
              <a:spcBef>
                <a:spcPts val="4200"/>
              </a:spcBef>
              <a:buSzPct val="123000"/>
              <a:buChar char="•"/>
              <a:defRPr b="0" sz="4560">
                <a:latin typeface="Times New Roman"/>
                <a:ea typeface="Times New Roman"/>
                <a:cs typeface="Times New Roman"/>
                <a:sym typeface="Times New Roman"/>
              </a:defRPr>
            </a:pPr>
            <a:r>
              <a:t>YOLOv3 (You Only Look Once version 3) is an object detection algorithm in deep learning.</a:t>
            </a:r>
          </a:p>
          <a:p>
            <a:pPr marL="579119" indent="-579119" defTabSz="2316420">
              <a:lnSpc>
                <a:spcPct val="90000"/>
              </a:lnSpc>
              <a:spcBef>
                <a:spcPts val="4200"/>
              </a:spcBef>
              <a:buSzPct val="123000"/>
              <a:buChar char="•"/>
              <a:defRPr b="0" sz="4560">
                <a:latin typeface="Times New Roman"/>
                <a:ea typeface="Times New Roman"/>
                <a:cs typeface="Times New Roman"/>
                <a:sym typeface="Times New Roman"/>
              </a:defRPr>
            </a:pPr>
            <a:r>
              <a:t>YOLOv3 uses  Darknet neural network architecture that is optimal for small and efficient computer vision models.</a:t>
            </a:r>
          </a:p>
          <a:p>
            <a:pPr marL="579119" indent="-579119" defTabSz="2316420">
              <a:lnSpc>
                <a:spcPct val="90000"/>
              </a:lnSpc>
              <a:spcBef>
                <a:spcPts val="4200"/>
              </a:spcBef>
              <a:buSzPct val="123000"/>
              <a:buChar char="•"/>
              <a:defRPr b="0" sz="4560">
                <a:latin typeface="Times New Roman"/>
                <a:ea typeface="Times New Roman"/>
                <a:cs typeface="Times New Roman"/>
                <a:sym typeface="Times New Roman"/>
              </a:defRPr>
            </a:pPr>
            <a:r>
              <a:t>The Algorithm YOLOv3  consists of two steps :</a:t>
            </a:r>
          </a:p>
          <a:p>
            <a:pPr lvl="3" marL="2057400" indent="-609600" defTabSz="2316420">
              <a:lnSpc>
                <a:spcPct val="90000"/>
              </a:lnSpc>
              <a:spcBef>
                <a:spcPts val="4200"/>
              </a:spcBef>
              <a:buSzPct val="100000"/>
              <a:buAutoNum type="arabicPeriod" startAt="1"/>
              <a:defRPr b="0" sz="4560">
                <a:latin typeface="Times New Roman"/>
                <a:ea typeface="Times New Roman"/>
                <a:cs typeface="Times New Roman"/>
                <a:sym typeface="Times New Roman"/>
              </a:defRPr>
            </a:pPr>
            <a:r>
              <a:t> Image classification</a:t>
            </a:r>
          </a:p>
          <a:p>
            <a:pPr lvl="3" marL="2057400" indent="-609600" defTabSz="2316420">
              <a:lnSpc>
                <a:spcPct val="90000"/>
              </a:lnSpc>
              <a:spcBef>
                <a:spcPts val="4200"/>
              </a:spcBef>
              <a:buSzPct val="100000"/>
              <a:buAutoNum type="arabicPeriod" startAt="1"/>
              <a:defRPr b="0" sz="4560">
                <a:latin typeface="Times New Roman"/>
                <a:ea typeface="Times New Roman"/>
                <a:cs typeface="Times New Roman"/>
                <a:sym typeface="Times New Roman"/>
              </a:defRPr>
            </a:pPr>
            <a:r>
              <a:t> Object Localization</a:t>
            </a:r>
          </a:p>
        </p:txBody>
      </p:sp>
      <p:sp>
        <p:nvSpPr>
          <p:cNvPr id="209" name="Slide Number"/>
          <p:cNvSpPr txBox="1"/>
          <p:nvPr>
            <p:ph type="sldNum" sz="quarter" idx="4294967295"/>
          </p:nvPr>
        </p:nvSpPr>
        <p:spPr>
          <a:xfrm>
            <a:off x="12001499" y="13080997"/>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0" name="B.  CNN :"/>
          <p:cNvSpPr txBox="1"/>
          <p:nvPr/>
        </p:nvSpPr>
        <p:spPr>
          <a:xfrm>
            <a:off x="1459037" y="3685285"/>
            <a:ext cx="21971003" cy="11688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200" sz="6000">
                <a:solidFill>
                  <a:srgbClr val="000000"/>
                </a:solidFill>
                <a:latin typeface="Times New Roman"/>
                <a:ea typeface="Times New Roman"/>
                <a:cs typeface="Times New Roman"/>
                <a:sym typeface="Times New Roman"/>
              </a:defRPr>
            </a:lvl1pPr>
          </a:lstStyle>
          <a:p>
            <a:pPr/>
            <a:r>
              <a:t>A. YOLOv3</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2" name="B.  CNN :"/>
          <p:cNvSpPr txBox="1"/>
          <p:nvPr/>
        </p:nvSpPr>
        <p:spPr>
          <a:xfrm>
            <a:off x="936897" y="1313355"/>
            <a:ext cx="21971002" cy="11688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200" sz="6000">
                <a:solidFill>
                  <a:srgbClr val="000000"/>
                </a:solidFill>
                <a:latin typeface="Times New Roman"/>
                <a:ea typeface="Times New Roman"/>
                <a:cs typeface="Times New Roman"/>
                <a:sym typeface="Times New Roman"/>
              </a:defRPr>
            </a:lvl1pPr>
          </a:lstStyle>
          <a:p>
            <a:pPr/>
            <a:r>
              <a:t>B.  CNN </a:t>
            </a:r>
          </a:p>
        </p:txBody>
      </p:sp>
      <p:sp>
        <p:nvSpPr>
          <p:cNvPr id="213" name="Identify the type of weapon to be detected and collect a dataset of labeled images of the weapon.…"/>
          <p:cNvSpPr txBox="1"/>
          <p:nvPr/>
        </p:nvSpPr>
        <p:spPr>
          <a:xfrm>
            <a:off x="1038525" y="2599644"/>
            <a:ext cx="21767746" cy="44626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just">
              <a:lnSpc>
                <a:spcPct val="120000"/>
              </a:lnSpc>
              <a:spcBef>
                <a:spcPts val="4500"/>
              </a:spcBef>
              <a:buSzPct val="123000"/>
              <a:buChar char="•"/>
              <a:defRPr sz="4800">
                <a:solidFill>
                  <a:srgbClr val="000000"/>
                </a:solidFill>
                <a:latin typeface="Times New Roman"/>
                <a:ea typeface="Times New Roman"/>
                <a:cs typeface="Times New Roman"/>
                <a:sym typeface="Times New Roman"/>
              </a:defRPr>
            </a:pPr>
            <a:r>
              <a:t>Convolutional neural networks are a type of deep learning algorithm used for image recognition and classification tasks.</a:t>
            </a:r>
          </a:p>
          <a:p>
            <a:pPr marL="609600" indent="-609600" algn="just">
              <a:lnSpc>
                <a:spcPct val="120000"/>
              </a:lnSpc>
              <a:spcBef>
                <a:spcPts val="4500"/>
              </a:spcBef>
              <a:buSzPct val="123000"/>
              <a:buChar char="•"/>
              <a:defRPr sz="4800">
                <a:solidFill>
                  <a:srgbClr val="000000"/>
                </a:solidFill>
                <a:latin typeface="Times New Roman"/>
                <a:ea typeface="Times New Roman"/>
                <a:cs typeface="Times New Roman"/>
                <a:sym typeface="Times New Roman"/>
              </a:defRPr>
            </a:pPr>
            <a:r>
              <a:t>CNNs are designed to automatically learn and extract features from images, using convolutional layers to identify patterns and learn features.</a:t>
            </a:r>
          </a:p>
        </p:txBody>
      </p:sp>
      <p:grpSp>
        <p:nvGrpSpPr>
          <p:cNvPr id="216" name="Screenshot 2023-04-09 at 12.44.13 PM.png"/>
          <p:cNvGrpSpPr/>
          <p:nvPr/>
        </p:nvGrpSpPr>
        <p:grpSpPr>
          <a:xfrm>
            <a:off x="5996723" y="7040012"/>
            <a:ext cx="11604427" cy="5808991"/>
            <a:chOff x="0" y="0"/>
            <a:chExt cx="11604425" cy="5808990"/>
          </a:xfrm>
        </p:grpSpPr>
        <p:pic>
          <p:nvPicPr>
            <p:cNvPr id="215" name="Screenshot 2023-04-09 at 12.44.13 PM.png" descr="Screenshot 2023-04-09 at 12.44.13 PM.png"/>
            <p:cNvPicPr>
              <a:picLocks noChangeAspect="1"/>
            </p:cNvPicPr>
            <p:nvPr/>
          </p:nvPicPr>
          <p:blipFill>
            <a:blip r:embed="rId3">
              <a:extLst/>
            </a:blip>
            <a:stretch>
              <a:fillRect/>
            </a:stretch>
          </p:blipFill>
          <p:spPr>
            <a:xfrm>
              <a:off x="139700" y="139700"/>
              <a:ext cx="11325026" cy="5529591"/>
            </a:xfrm>
            <a:prstGeom prst="rect">
              <a:avLst/>
            </a:prstGeom>
            <a:ln>
              <a:noFill/>
            </a:ln>
            <a:effectLst/>
          </p:spPr>
        </p:pic>
        <p:pic>
          <p:nvPicPr>
            <p:cNvPr id="214" name="Screenshot 2023-04-09 at 12.44.13 PM.png" descr="Screenshot 2023-04-09 at 12.44.13 PM.png"/>
            <p:cNvPicPr>
              <a:picLocks noChangeAspect="0"/>
            </p:cNvPicPr>
            <p:nvPr/>
          </p:nvPicPr>
          <p:blipFill>
            <a:blip r:embed="rId4">
              <a:extLst/>
            </a:blip>
            <a:stretch>
              <a:fillRect/>
            </a:stretch>
          </p:blipFill>
          <p:spPr>
            <a:xfrm>
              <a:off x="0" y="0"/>
              <a:ext cx="11604426" cy="5808991"/>
            </a:xfrm>
            <a:prstGeom prst="rect">
              <a:avLst/>
            </a:prstGeom>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8" name="6.2 - Modules"/>
          <p:cNvSpPr txBox="1"/>
          <p:nvPr>
            <p:ph type="title"/>
          </p:nvPr>
        </p:nvSpPr>
        <p:spPr>
          <a:xfrm>
            <a:off x="823575" y="695496"/>
            <a:ext cx="21971002" cy="1435104"/>
          </a:xfrm>
          <a:prstGeom prst="rect">
            <a:avLst/>
          </a:prstGeom>
        </p:spPr>
        <p:txBody>
          <a:bodyPr/>
          <a:lstStyle>
            <a:lvl1pPr>
              <a:defRPr spc="-300" sz="7000">
                <a:latin typeface="Times New Roman"/>
                <a:ea typeface="Times New Roman"/>
                <a:cs typeface="Times New Roman"/>
                <a:sym typeface="Times New Roman"/>
              </a:defRPr>
            </a:lvl1pPr>
          </a:lstStyle>
          <a:p>
            <a:pPr/>
            <a:r>
              <a:t>6.2 - Modules</a:t>
            </a:r>
          </a:p>
        </p:txBody>
      </p:sp>
      <p:sp>
        <p:nvSpPr>
          <p:cNvPr id="219" name="Convolutional neural networks are a type of deep learning algorithm used for image recognition and classification tasks.…"/>
          <p:cNvSpPr txBox="1"/>
          <p:nvPr/>
        </p:nvSpPr>
        <p:spPr>
          <a:xfrm>
            <a:off x="1294721" y="3771785"/>
            <a:ext cx="20412848" cy="44103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8159" indent="-518159" algn="just" defTabSz="2072587">
              <a:lnSpc>
                <a:spcPct val="90000"/>
              </a:lnSpc>
              <a:spcBef>
                <a:spcPts val="3800"/>
              </a:spcBef>
              <a:buSzPct val="123000"/>
              <a:buChar char="•"/>
              <a:defRPr sz="4600">
                <a:solidFill>
                  <a:srgbClr val="000000"/>
                </a:solidFill>
                <a:latin typeface="Times New Roman"/>
                <a:ea typeface="Times New Roman"/>
                <a:cs typeface="Times New Roman"/>
                <a:sym typeface="Times New Roman"/>
              </a:defRPr>
            </a:pPr>
            <a:r>
              <a:t>Data Collection and Pre-Processing</a:t>
            </a:r>
          </a:p>
          <a:p>
            <a:pPr marL="518159" indent="-518159" algn="just" defTabSz="2072587">
              <a:lnSpc>
                <a:spcPct val="90000"/>
              </a:lnSpc>
              <a:spcBef>
                <a:spcPts val="3800"/>
              </a:spcBef>
              <a:buSzPct val="123000"/>
              <a:buChar char="•"/>
              <a:defRPr sz="4600">
                <a:solidFill>
                  <a:srgbClr val="000000"/>
                </a:solidFill>
                <a:latin typeface="Times New Roman"/>
                <a:ea typeface="Times New Roman"/>
                <a:cs typeface="Times New Roman"/>
                <a:sym typeface="Times New Roman"/>
              </a:defRPr>
            </a:pPr>
            <a:r>
              <a:t>Object Detection and Localization</a:t>
            </a:r>
          </a:p>
          <a:p>
            <a:pPr marL="518159" indent="-518159" algn="just" defTabSz="2072587">
              <a:lnSpc>
                <a:spcPct val="90000"/>
              </a:lnSpc>
              <a:spcBef>
                <a:spcPts val="3800"/>
              </a:spcBef>
              <a:buSzPct val="123000"/>
              <a:buChar char="•"/>
              <a:defRPr sz="4600">
                <a:solidFill>
                  <a:srgbClr val="000000"/>
                </a:solidFill>
                <a:latin typeface="Times New Roman"/>
                <a:ea typeface="Times New Roman"/>
                <a:cs typeface="Times New Roman"/>
                <a:sym typeface="Times New Roman"/>
              </a:defRPr>
            </a:pPr>
            <a:r>
              <a:t>Feature Extraction</a:t>
            </a:r>
          </a:p>
          <a:p>
            <a:pPr marL="518159" indent="-518159" algn="just" defTabSz="2072587">
              <a:lnSpc>
                <a:spcPct val="90000"/>
              </a:lnSpc>
              <a:spcBef>
                <a:spcPts val="3800"/>
              </a:spcBef>
              <a:buSzPct val="123000"/>
              <a:buChar char="•"/>
              <a:defRPr sz="4600">
                <a:solidFill>
                  <a:srgbClr val="000000"/>
                </a:solidFill>
                <a:latin typeface="Times New Roman"/>
                <a:ea typeface="Times New Roman"/>
                <a:cs typeface="Times New Roman"/>
                <a:sym typeface="Times New Roman"/>
              </a:defRPr>
            </a:pPr>
            <a:r>
              <a:t>Classification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1" name="5.3  System Design :"/>
          <p:cNvSpPr txBox="1"/>
          <p:nvPr>
            <p:ph type="title"/>
          </p:nvPr>
        </p:nvSpPr>
        <p:spPr>
          <a:prstGeom prst="rect">
            <a:avLst/>
          </a:prstGeom>
        </p:spPr>
        <p:txBody>
          <a:bodyPr/>
          <a:lstStyle>
            <a:lvl1pPr>
              <a:defRPr spc="-300" sz="7600">
                <a:latin typeface="Times New Roman"/>
                <a:ea typeface="Times New Roman"/>
                <a:cs typeface="Times New Roman"/>
                <a:sym typeface="Times New Roman"/>
              </a:defRPr>
            </a:lvl1pPr>
          </a:lstStyle>
          <a:p>
            <a:pPr/>
            <a:r>
              <a:t>7.  System Design</a:t>
            </a:r>
          </a:p>
        </p:txBody>
      </p:sp>
      <p:sp>
        <p:nvSpPr>
          <p:cNvPr id="222" name="A. UML DIAGRAM :"/>
          <p:cNvSpPr txBox="1"/>
          <p:nvPr/>
        </p:nvSpPr>
        <p:spPr>
          <a:xfrm>
            <a:off x="1206500" y="2557828"/>
            <a:ext cx="6788713" cy="14351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300" sz="6000">
                <a:solidFill>
                  <a:srgbClr val="000000"/>
                </a:solidFill>
                <a:latin typeface="Times New Roman"/>
                <a:ea typeface="Times New Roman"/>
                <a:cs typeface="Times New Roman"/>
                <a:sym typeface="Times New Roman"/>
              </a:defRPr>
            </a:lvl1pPr>
          </a:lstStyle>
          <a:p>
            <a:pPr/>
            <a:r>
              <a:t>A. UML Diagram</a:t>
            </a:r>
          </a:p>
        </p:txBody>
      </p:sp>
      <p:sp>
        <p:nvSpPr>
          <p:cNvPr id="223" name="Slide Number"/>
          <p:cNvSpPr txBox="1"/>
          <p:nvPr>
            <p:ph type="sldNum" sz="quarter" idx="4294967295"/>
          </p:nvPr>
        </p:nvSpPr>
        <p:spPr>
          <a:xfrm>
            <a:off x="12001499" y="13080997"/>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4" name="Image" descr="Image"/>
          <p:cNvPicPr>
            <a:picLocks noChangeAspect="1"/>
          </p:cNvPicPr>
          <p:nvPr/>
        </p:nvPicPr>
        <p:blipFill>
          <a:blip r:embed="rId3">
            <a:extLst/>
          </a:blip>
          <a:stretch>
            <a:fillRect/>
          </a:stretch>
        </p:blipFill>
        <p:spPr>
          <a:xfrm>
            <a:off x="4240934" y="4682356"/>
            <a:ext cx="15902132" cy="6230885"/>
          </a:xfrm>
          <a:prstGeom prst="rect">
            <a:avLst/>
          </a:prstGeom>
          <a:ln w="12700">
            <a:solidFill>
              <a:srgbClr val="000000"/>
            </a:solidFill>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6" name="B. SEQUENCE DIAGRAM :"/>
          <p:cNvSpPr txBox="1"/>
          <p:nvPr>
            <p:ph type="title"/>
          </p:nvPr>
        </p:nvSpPr>
        <p:spPr>
          <a:xfrm>
            <a:off x="1206500" y="1079500"/>
            <a:ext cx="8336644" cy="1445948"/>
          </a:xfrm>
          <a:prstGeom prst="rect">
            <a:avLst/>
          </a:prstGeom>
        </p:spPr>
        <p:txBody>
          <a:bodyPr/>
          <a:lstStyle>
            <a:lvl1pPr defTabSz="2365187">
              <a:defRPr spc="-300" sz="6000">
                <a:latin typeface="Times New Roman"/>
                <a:ea typeface="Times New Roman"/>
                <a:cs typeface="Times New Roman"/>
                <a:sym typeface="Times New Roman"/>
              </a:defRPr>
            </a:lvl1pPr>
          </a:lstStyle>
          <a:p>
            <a:pPr/>
            <a:r>
              <a:t>B. Sequence Diagram</a:t>
            </a:r>
          </a:p>
        </p:txBody>
      </p:sp>
      <p:sp>
        <p:nvSpPr>
          <p:cNvPr id="227" name="Slide Number"/>
          <p:cNvSpPr txBox="1"/>
          <p:nvPr>
            <p:ph type="sldNum" sz="quarter" idx="4294967295"/>
          </p:nvPr>
        </p:nvSpPr>
        <p:spPr>
          <a:xfrm>
            <a:off x="12001499" y="13080997"/>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8" name="Screenshot 2023-04-27 at 11.31.00 AM.png" descr="Screenshot 2023-04-27 at 11.31.00 AM.png"/>
          <p:cNvPicPr>
            <a:picLocks noChangeAspect="0"/>
          </p:cNvPicPr>
          <p:nvPr/>
        </p:nvPicPr>
        <p:blipFill>
          <a:blip r:embed="rId3">
            <a:extLst/>
          </a:blip>
          <a:stretch>
            <a:fillRect/>
          </a:stretch>
        </p:blipFill>
        <p:spPr>
          <a:xfrm>
            <a:off x="3623238" y="2677063"/>
            <a:ext cx="17595786" cy="9992604"/>
          </a:xfrm>
          <a:prstGeom prst="rect">
            <a:avLst/>
          </a:prstGeom>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0" name="Slide Number"/>
          <p:cNvSpPr txBox="1"/>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1" name="bccda64a-b7d9-4b7d-8a8c-570e38ae73b3.jpeg" descr="bccda64a-b7d9-4b7d-8a8c-570e38ae73b3.jpeg"/>
          <p:cNvPicPr>
            <a:picLocks noChangeAspect="1"/>
          </p:cNvPicPr>
          <p:nvPr/>
        </p:nvPicPr>
        <p:blipFill>
          <a:blip r:embed="rId3">
            <a:extLst/>
          </a:blip>
          <a:stretch>
            <a:fillRect/>
          </a:stretch>
        </p:blipFill>
        <p:spPr>
          <a:xfrm>
            <a:off x="4526036" y="1973882"/>
            <a:ext cx="18106945" cy="10713816"/>
          </a:xfrm>
          <a:prstGeom prst="rect">
            <a:avLst/>
          </a:prstGeom>
          <a:ln w="12700">
            <a:miter lim="400000"/>
          </a:ln>
        </p:spPr>
      </p:pic>
      <p:sp>
        <p:nvSpPr>
          <p:cNvPr id="232" name="8. Results"/>
          <p:cNvSpPr txBox="1"/>
          <p:nvPr>
            <p:ph type="title"/>
          </p:nvPr>
        </p:nvSpPr>
        <p:spPr>
          <a:xfrm>
            <a:off x="787119" y="836666"/>
            <a:ext cx="21971001" cy="1435104"/>
          </a:xfrm>
          <a:prstGeom prst="rect">
            <a:avLst/>
          </a:prstGeom>
        </p:spPr>
        <p:txBody>
          <a:bodyPr/>
          <a:lstStyle>
            <a:lvl1pPr>
              <a:defRPr spc="-300" sz="7600">
                <a:latin typeface="Times New Roman"/>
                <a:ea typeface="Times New Roman"/>
                <a:cs typeface="Times New Roman"/>
                <a:sym typeface="Times New Roman"/>
              </a:defRPr>
            </a:lvl1pPr>
          </a:lstStyle>
          <a:p>
            <a:pPr/>
            <a:r>
              <a:t>8. Results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4" name="Slide Number"/>
          <p:cNvSpPr txBox="1"/>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5" name="b7f6d77a-7fcd-4e8b-b733-14b788183f97.jpeg" descr="b7f6d77a-7fcd-4e8b-b733-14b788183f97.jpeg"/>
          <p:cNvPicPr>
            <a:picLocks noChangeAspect="0"/>
          </p:cNvPicPr>
          <p:nvPr/>
        </p:nvPicPr>
        <p:blipFill>
          <a:blip r:embed="rId3">
            <a:extLst/>
          </a:blip>
          <a:stretch>
            <a:fillRect/>
          </a:stretch>
        </p:blipFill>
        <p:spPr>
          <a:xfrm>
            <a:off x="5697534" y="1400036"/>
            <a:ext cx="12988932" cy="10360171"/>
          </a:xfrm>
          <a:prstGeom prst="rect">
            <a:avLst/>
          </a:prstGeom>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7" name="Slide Number"/>
          <p:cNvSpPr txBox="1"/>
          <p:nvPr>
            <p:ph type="sldNum" sz="quarter" idx="4294967295"/>
          </p:nvPr>
        </p:nvSpPr>
        <p:spPr>
          <a:xfrm>
            <a:off x="12001499" y="13080997"/>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8" name="Text"/>
          <p:cNvSpPr txBox="1"/>
          <p:nvPr/>
        </p:nvSpPr>
        <p:spPr>
          <a:xfrm>
            <a:off x="12001499" y="13080998"/>
            <a:ext cx="368504"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800">
                <a:solidFill>
                  <a:srgbClr val="000000"/>
                </a:solidFill>
                <a:latin typeface="+mn-lt"/>
                <a:ea typeface="+mn-ea"/>
                <a:cs typeface="+mn-cs"/>
                <a:sym typeface="Helvetica Neue"/>
              </a:defRPr>
            </a:lvl1pPr>
          </a:lstStyle>
          <a:p>
            <a:pPr/>
            <a:r>
              <a:t>19</a:t>
            </a:r>
          </a:p>
        </p:txBody>
      </p:sp>
      <p:pic>
        <p:nvPicPr>
          <p:cNvPr id="239" name="7af603a3-789e-4188-96fa-a844ea981466.jpeg" descr="7af603a3-789e-4188-96fa-a844ea981466.jpeg"/>
          <p:cNvPicPr>
            <a:picLocks noChangeAspect="0"/>
          </p:cNvPicPr>
          <p:nvPr/>
        </p:nvPicPr>
        <p:blipFill>
          <a:blip r:embed="rId3">
            <a:extLst/>
          </a:blip>
          <a:stretch>
            <a:fillRect/>
          </a:stretch>
        </p:blipFill>
        <p:spPr>
          <a:xfrm>
            <a:off x="4333141" y="2124456"/>
            <a:ext cx="15110603" cy="8952688"/>
          </a:xfrm>
          <a:prstGeom prst="rect">
            <a:avLst/>
          </a:prstGeom>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7" name="scylla-object-detection.png" descr="scylla-object-detection.png"/>
          <p:cNvPicPr>
            <a:picLocks noChangeAspect="1"/>
          </p:cNvPicPr>
          <p:nvPr>
            <p:ph type="pic" idx="21"/>
          </p:nvPr>
        </p:nvPicPr>
        <p:blipFill>
          <a:blip r:embed="rId3">
            <a:extLst/>
          </a:blip>
          <a:srcRect l="20152" t="0" r="20152" b="0"/>
          <a:stretch>
            <a:fillRect/>
          </a:stretch>
        </p:blipFill>
        <p:spPr>
          <a:xfrm>
            <a:off x="13510051" y="1060309"/>
            <a:ext cx="10782163" cy="11032909"/>
          </a:xfrm>
          <a:prstGeom prst="rect">
            <a:avLst/>
          </a:prstGeom>
          <a:effectLst>
            <a:outerShdw sx="100000" sy="100000" kx="0" ky="0" algn="b" rotWithShape="0" blurRad="254000" dist="127000" dir="5400000">
              <a:srgbClr val="000000">
                <a:alpha val="70000"/>
              </a:srgbClr>
            </a:outerShdw>
          </a:effectLst>
        </p:spPr>
      </p:pic>
      <p:sp>
        <p:nvSpPr>
          <p:cNvPr id="168" name="Contents:"/>
          <p:cNvSpPr txBox="1"/>
          <p:nvPr>
            <p:ph type="title"/>
          </p:nvPr>
        </p:nvSpPr>
        <p:spPr>
          <a:xfrm>
            <a:off x="1026763" y="993843"/>
            <a:ext cx="5582505" cy="1557880"/>
          </a:xfrm>
          <a:prstGeom prst="rect">
            <a:avLst/>
          </a:prstGeom>
        </p:spPr>
        <p:txBody>
          <a:bodyPr/>
          <a:lstStyle>
            <a:lvl1pPr>
              <a:defRPr spc="-200" sz="7600">
                <a:latin typeface="Times New Roman"/>
                <a:ea typeface="Times New Roman"/>
                <a:cs typeface="Times New Roman"/>
                <a:sym typeface="Times New Roman"/>
              </a:defRPr>
            </a:lvl1pPr>
          </a:lstStyle>
          <a:p>
            <a:pPr/>
            <a:r>
              <a:t>Contents</a:t>
            </a:r>
          </a:p>
        </p:txBody>
      </p:sp>
      <p:sp>
        <p:nvSpPr>
          <p:cNvPr id="169" name="ABSTRACT…"/>
          <p:cNvSpPr txBox="1"/>
          <p:nvPr>
            <p:ph type="body" idx="1"/>
          </p:nvPr>
        </p:nvSpPr>
        <p:spPr>
          <a:xfrm>
            <a:off x="1163351" y="3406192"/>
            <a:ext cx="14659869" cy="9531472"/>
          </a:xfrm>
          <a:prstGeom prst="rect">
            <a:avLst/>
          </a:prstGeom>
        </p:spPr>
        <p:txBody>
          <a:bodyPr/>
          <a:lstStyle/>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ABSTRACT</a:t>
            </a:r>
          </a:p>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INTRODUCTION</a:t>
            </a:r>
          </a:p>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EXISTING SYSTEM</a:t>
            </a:r>
          </a:p>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PROPOSED SYSTEM</a:t>
            </a:r>
          </a:p>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SYSTEM REQUIREMENTS</a:t>
            </a:r>
          </a:p>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IMPLEMENTATION</a:t>
            </a:r>
          </a:p>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SYSTEM DESIGN</a:t>
            </a:r>
          </a:p>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RESULTS </a:t>
            </a:r>
          </a:p>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CONCLUSION</a:t>
            </a:r>
          </a:p>
          <a:p>
            <a:pPr marL="814914" indent="-814914" defTabSz="726440">
              <a:lnSpc>
                <a:spcPct val="150000"/>
              </a:lnSpc>
              <a:buSzPct val="100000"/>
              <a:buAutoNum type="arabicPeriod" startAt="1"/>
              <a:defRPr i="1" sz="4400">
                <a:latin typeface="Times New Roman"/>
                <a:ea typeface="Times New Roman"/>
                <a:cs typeface="Times New Roman"/>
                <a:sym typeface="Times New Roman"/>
              </a:defRPr>
            </a:pPr>
            <a:r>
              <a:t>REFERENCES</a:t>
            </a:r>
          </a:p>
        </p:txBody>
      </p:sp>
      <p:sp>
        <p:nvSpPr>
          <p:cNvPr id="170" name="Slide Number"/>
          <p:cNvSpPr txBox="1"/>
          <p:nvPr>
            <p:ph type="sldNum" sz="quarter" idx="4294967295"/>
          </p:nvPr>
        </p:nvSpPr>
        <p:spPr>
          <a:xfrm>
            <a:off x="12065050" y="13085232"/>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1" name="8.  Conclusion :"/>
          <p:cNvSpPr txBox="1"/>
          <p:nvPr>
            <p:ph type="title"/>
          </p:nvPr>
        </p:nvSpPr>
        <p:spPr>
          <a:xfrm>
            <a:off x="845815" y="1084923"/>
            <a:ext cx="21971002" cy="1435103"/>
          </a:xfrm>
          <a:prstGeom prst="rect">
            <a:avLst/>
          </a:prstGeom>
        </p:spPr>
        <p:txBody>
          <a:bodyPr/>
          <a:lstStyle>
            <a:lvl1pPr>
              <a:defRPr spc="-300" sz="7600">
                <a:latin typeface="Times New Roman"/>
                <a:ea typeface="Times New Roman"/>
                <a:cs typeface="Times New Roman"/>
                <a:sym typeface="Times New Roman"/>
              </a:defRPr>
            </a:lvl1pPr>
          </a:lstStyle>
          <a:p>
            <a:pPr/>
            <a:r>
              <a:t>9.  Conclusion</a:t>
            </a:r>
          </a:p>
        </p:txBody>
      </p:sp>
      <p:sp>
        <p:nvSpPr>
          <p:cNvPr id="242" name="In conclusion, weapon detection in deep learning has the potential to enhance security in public spaces and improve safety.…"/>
          <p:cNvSpPr txBox="1"/>
          <p:nvPr>
            <p:ph type="body" sz="half" idx="1"/>
          </p:nvPr>
        </p:nvSpPr>
        <p:spPr>
          <a:xfrm>
            <a:off x="845815" y="2760054"/>
            <a:ext cx="21971002" cy="5224294"/>
          </a:xfrm>
          <a:prstGeom prst="rect">
            <a:avLst/>
          </a:prstGeom>
        </p:spPr>
        <p:txBody>
          <a:bodyPr lIns="50800" tIns="50800" rIns="50800" bIns="50800"/>
          <a:lstStyle/>
          <a:p>
            <a:pPr marL="698500" indent="-698500" algn="just">
              <a:spcBef>
                <a:spcPts val="1800"/>
              </a:spcBef>
              <a:buSzPct val="123000"/>
              <a:buChar char="•"/>
              <a:defRPr b="0" spc="-100" sz="4800">
                <a:latin typeface="Times New Roman"/>
                <a:ea typeface="Times New Roman"/>
                <a:cs typeface="Times New Roman"/>
                <a:sym typeface="Times New Roman"/>
              </a:defRPr>
            </a:pPr>
            <a:r>
              <a:t>Enhance security in public spaces and improve safety. </a:t>
            </a:r>
          </a:p>
          <a:p>
            <a:pPr marL="698500" indent="-698500" algn="just">
              <a:spcBef>
                <a:spcPts val="1800"/>
              </a:spcBef>
              <a:buSzPct val="123000"/>
              <a:buChar char="•"/>
              <a:defRPr b="0" spc="-100" sz="4800">
                <a:latin typeface="Times New Roman"/>
                <a:ea typeface="Times New Roman"/>
                <a:cs typeface="Times New Roman"/>
                <a:sym typeface="Times New Roman"/>
              </a:defRPr>
            </a:pPr>
            <a:r>
              <a:t>High accuracy, quick processing times, and the ability to learn and adapt over time.</a:t>
            </a:r>
          </a:p>
          <a:p>
            <a:pPr marL="698500" indent="-698500" algn="just">
              <a:spcBef>
                <a:spcPts val="1800"/>
              </a:spcBef>
              <a:buSzPct val="123000"/>
              <a:buChar char="•"/>
              <a:defRPr b="0" spc="-100" sz="4800">
                <a:latin typeface="Times New Roman"/>
                <a:ea typeface="Times New Roman"/>
                <a:cs typeface="Times New Roman"/>
                <a:sym typeface="Times New Roman"/>
              </a:defRPr>
            </a:pPr>
            <a:r>
              <a:t>Limitations of existing systems, such as reducing false positives and improving real-time detection.</a:t>
            </a:r>
          </a:p>
          <a:p>
            <a:pPr marL="698500" indent="-698500" algn="just">
              <a:spcBef>
                <a:spcPts val="1800"/>
              </a:spcBef>
              <a:buSzPct val="123000"/>
              <a:buChar char="•"/>
              <a:defRPr b="0" spc="-100" sz="4800">
                <a:latin typeface="Times New Roman"/>
                <a:ea typeface="Times New Roman"/>
                <a:cs typeface="Times New Roman"/>
                <a:sym typeface="Times New Roman"/>
              </a:defRPr>
            </a:pPr>
            <a:r>
              <a:t>Also ensures the system's reliability and effectiveness in real-world scenarios.</a:t>
            </a:r>
          </a:p>
        </p:txBody>
      </p:sp>
      <p:sp>
        <p:nvSpPr>
          <p:cNvPr id="243" name="Slide Number"/>
          <p:cNvSpPr txBox="1"/>
          <p:nvPr>
            <p:ph type="sldNum" sz="quarter" idx="4294967295"/>
          </p:nvPr>
        </p:nvSpPr>
        <p:spPr>
          <a:xfrm>
            <a:off x="12001499" y="13080997"/>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5" name="9. References :"/>
          <p:cNvSpPr txBox="1"/>
          <p:nvPr>
            <p:ph type="title"/>
          </p:nvPr>
        </p:nvSpPr>
        <p:spPr>
          <a:xfrm>
            <a:off x="1206500" y="866622"/>
            <a:ext cx="21971000" cy="1435104"/>
          </a:xfrm>
          <a:prstGeom prst="rect">
            <a:avLst/>
          </a:prstGeom>
        </p:spPr>
        <p:txBody>
          <a:bodyPr/>
          <a:lstStyle>
            <a:lvl1pPr>
              <a:defRPr spc="-300" sz="7600">
                <a:latin typeface="Times New Roman"/>
                <a:ea typeface="Times New Roman"/>
                <a:cs typeface="Times New Roman"/>
                <a:sym typeface="Times New Roman"/>
              </a:defRPr>
            </a:lvl1pPr>
          </a:lstStyle>
          <a:p>
            <a:pPr/>
            <a:r>
              <a:t>10. References </a:t>
            </a:r>
          </a:p>
        </p:txBody>
      </p:sp>
      <p:sp>
        <p:nvSpPr>
          <p:cNvPr id="246" name="Bhagyalakshmi, P.; Indhumathi, P.; Lakshmi, R.; Bhavadharini, D. Real Time Video Surveillance for Automated Weapon Detection. Int. J. Trend Sci. Res. Dev. 2019,…"/>
          <p:cNvSpPr txBox="1"/>
          <p:nvPr>
            <p:ph type="body" idx="1"/>
          </p:nvPr>
        </p:nvSpPr>
        <p:spPr>
          <a:xfrm>
            <a:off x="1277456" y="2648187"/>
            <a:ext cx="22254564" cy="9891808"/>
          </a:xfrm>
          <a:prstGeom prst="rect">
            <a:avLst/>
          </a:prstGeom>
        </p:spPr>
        <p:txBody>
          <a:bodyPr lIns="50800" tIns="50800" rIns="50800" bIns="50800"/>
          <a:lstStyle/>
          <a:p>
            <a:pPr marL="808990" indent="-808990" defTabSz="2218888">
              <a:spcBef>
                <a:spcPts val="4000"/>
              </a:spcBef>
              <a:buSzPct val="100000"/>
              <a:buAutoNum type="arabicPeriod" startAt="1"/>
              <a:defRPr b="0" sz="4300">
                <a:latin typeface="Times New Roman"/>
                <a:ea typeface="Times New Roman"/>
                <a:cs typeface="Times New Roman"/>
                <a:sym typeface="Times New Roman"/>
              </a:defRPr>
            </a:pPr>
            <a:r>
              <a:t>Bhagyalakshmi, P.; Indhumathi, P.; Lakshmi, R.; Bhavadharini, D. Real Time Video Surveillance for Automated Weapon Detection. </a:t>
            </a:r>
            <a:r>
              <a:rPr i="1"/>
              <a:t>Int. J. Trend Sci. Res. Dev.</a:t>
            </a:r>
            <a:r>
              <a:t> </a:t>
            </a:r>
            <a:r>
              <a:rPr b="1"/>
              <a:t>2019</a:t>
            </a:r>
            <a:r>
              <a:t>,</a:t>
            </a:r>
          </a:p>
          <a:p>
            <a:pPr marL="808990" indent="-808990" defTabSz="2218888">
              <a:spcBef>
                <a:spcPts val="4000"/>
              </a:spcBef>
              <a:buSzPct val="100000"/>
              <a:buAutoNum type="arabicPeriod" startAt="1"/>
              <a:defRPr b="0" sz="4300">
                <a:latin typeface="Times New Roman"/>
                <a:ea typeface="Times New Roman"/>
                <a:cs typeface="Times New Roman"/>
                <a:sym typeface="Times New Roman"/>
              </a:defRPr>
            </a:pPr>
            <a:r>
              <a:t>Verma, G.K.; Dhillon, A. A Handheld Gun Detection using Faster R-CNN Deep Learning. In Proceedings of the 7th International Conference on Computer and Communication Technology, Allahabad, India, 24–26 November 2017</a:t>
            </a:r>
          </a:p>
          <a:p>
            <a:pPr marL="808990" indent="-808990" defTabSz="2218888">
              <a:spcBef>
                <a:spcPts val="4000"/>
              </a:spcBef>
              <a:buSzPct val="100000"/>
              <a:buAutoNum type="arabicPeriod" startAt="1"/>
              <a:defRPr b="0" sz="4300">
                <a:latin typeface="Times New Roman"/>
                <a:ea typeface="Times New Roman"/>
                <a:cs typeface="Times New Roman"/>
                <a:sym typeface="Times New Roman"/>
              </a:defRPr>
            </a:pPr>
            <a:r>
              <a:t>Warsi, A.; Abdullah, M.; Husen, M.N.; Yahya, M. Automatic Handgun and Knife Detection Algorithms: A Review. In Proceedings of the 14th International Conference on Ubiquitous Information Management and Communication, Taichung, Taiwan, 3–5 January 2020</a:t>
            </a:r>
          </a:p>
          <a:p>
            <a:pPr marL="808990" indent="-808990" defTabSz="2218888">
              <a:spcBef>
                <a:spcPts val="4000"/>
              </a:spcBef>
              <a:buSzPct val="100000"/>
              <a:buAutoNum type="arabicPeriod" startAt="1"/>
              <a:defRPr b="0" sz="4300">
                <a:latin typeface="Times New Roman"/>
                <a:ea typeface="Times New Roman"/>
                <a:cs typeface="Times New Roman"/>
                <a:sym typeface="Times New Roman"/>
              </a:defRPr>
            </a:pPr>
            <a:r>
              <a:t>Grega, M.; Matiolański, A.; Guzik, P.; Leszczuk, M. Automated detection of firearms and knives in a CCTV image. </a:t>
            </a:r>
            <a:r>
              <a:rPr i="1"/>
              <a:t>Sensors</a:t>
            </a:r>
            <a:r>
              <a:t> </a:t>
            </a:r>
            <a:r>
              <a:rPr b="1"/>
              <a:t>2016</a:t>
            </a:r>
          </a:p>
          <a:p>
            <a:pPr marL="808990" indent="-808990" defTabSz="2218888">
              <a:spcBef>
                <a:spcPts val="4000"/>
              </a:spcBef>
              <a:buSzPct val="100000"/>
              <a:buAutoNum type="arabicPeriod" startAt="1"/>
              <a:defRPr b="0" sz="4300">
                <a:latin typeface="Times New Roman"/>
                <a:ea typeface="Times New Roman"/>
                <a:cs typeface="Times New Roman"/>
                <a:sym typeface="Times New Roman"/>
              </a:defRPr>
            </a:pPr>
            <a:r>
              <a:t>Tiwari, R.K.; Verma, G.K. A Computer Vision based Framework for Visual Gun Detection Using Harris Interest Point Detector. </a:t>
            </a:r>
            <a:r>
              <a:rPr i="1"/>
              <a:t>Procedia Comput. Sci.</a:t>
            </a:r>
            <a:r>
              <a:t> </a:t>
            </a:r>
            <a:r>
              <a:rPr b="1"/>
              <a:t>2015</a:t>
            </a:r>
          </a:p>
        </p:txBody>
      </p:sp>
      <p:sp>
        <p:nvSpPr>
          <p:cNvPr id="247" name="Slide Number"/>
          <p:cNvSpPr txBox="1"/>
          <p:nvPr>
            <p:ph type="sldNum" sz="quarter" idx="4294967295"/>
          </p:nvPr>
        </p:nvSpPr>
        <p:spPr>
          <a:xfrm>
            <a:off x="12001499" y="13080997"/>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wipe dir="l"/>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9" name="Thank You !"/>
          <p:cNvSpPr txBox="1"/>
          <p:nvPr>
            <p:ph type="title"/>
          </p:nvPr>
        </p:nvSpPr>
        <p:spPr>
          <a:xfrm>
            <a:off x="6754924" y="5337033"/>
            <a:ext cx="13180084" cy="3041936"/>
          </a:xfrm>
          <a:prstGeom prst="rect">
            <a:avLst/>
          </a:prstGeom>
        </p:spPr>
        <p:txBody>
          <a:bodyPr/>
          <a:lstStyle>
            <a:lvl1pPr algn="ctr">
              <a:lnSpc>
                <a:spcPct val="100000"/>
              </a:lnSpc>
              <a:defRPr spc="-300" sz="14500">
                <a:latin typeface="Times New Roman"/>
                <a:ea typeface="Times New Roman"/>
                <a:cs typeface="Times New Roman"/>
                <a:sym typeface="Times New Roman"/>
              </a:defRPr>
            </a:lvl1pPr>
          </a:lstStyle>
          <a:p>
            <a:pPr/>
            <a:r>
              <a:t>THANK YOU !</a:t>
            </a:r>
          </a:p>
        </p:txBody>
      </p:sp>
      <p:sp>
        <p:nvSpPr>
          <p:cNvPr id="250" name="Slide Number"/>
          <p:cNvSpPr txBox="1"/>
          <p:nvPr>
            <p:ph type="sldNum" sz="quarter" idx="4294967295"/>
          </p:nvPr>
        </p:nvSpPr>
        <p:spPr>
          <a:xfrm>
            <a:off x="12001499" y="13080997"/>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wipe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2" name="1.  Abstract :"/>
          <p:cNvSpPr txBox="1"/>
          <p:nvPr>
            <p:ph type="title"/>
          </p:nvPr>
        </p:nvSpPr>
        <p:spPr>
          <a:xfrm>
            <a:off x="1206500" y="1474348"/>
            <a:ext cx="21971000" cy="1435103"/>
          </a:xfrm>
          <a:prstGeom prst="rect">
            <a:avLst/>
          </a:prstGeom>
        </p:spPr>
        <p:txBody>
          <a:bodyPr/>
          <a:lstStyle>
            <a:lvl1pPr>
              <a:defRPr spc="-200" sz="7600">
                <a:latin typeface="Times New Roman"/>
                <a:ea typeface="Times New Roman"/>
                <a:cs typeface="Times New Roman"/>
                <a:sym typeface="Times New Roman"/>
              </a:defRPr>
            </a:lvl1pPr>
          </a:lstStyle>
          <a:p>
            <a:pPr/>
            <a:r>
              <a:t>1.  Abstract </a:t>
            </a:r>
          </a:p>
        </p:txBody>
      </p:sp>
      <p:sp>
        <p:nvSpPr>
          <p:cNvPr id="173" name="In today's modern world, security and safety are major concerns.…"/>
          <p:cNvSpPr txBox="1"/>
          <p:nvPr>
            <p:ph type="body" sz="half" idx="1"/>
          </p:nvPr>
        </p:nvSpPr>
        <p:spPr>
          <a:xfrm>
            <a:off x="1108329" y="3645625"/>
            <a:ext cx="22814525" cy="5802265"/>
          </a:xfrm>
          <a:prstGeom prst="rect">
            <a:avLst/>
          </a:prstGeom>
        </p:spPr>
        <p:txBody>
          <a:bodyPr lIns="50800" tIns="50800" rIns="50800" bIns="50800"/>
          <a:lstStyle>
            <a:lvl1pPr algn="just">
              <a:lnSpc>
                <a:spcPct val="150000"/>
              </a:lnSpc>
              <a:spcBef>
                <a:spcPts val="1800"/>
              </a:spcBef>
              <a:defRPr b="0" spc="-100" sz="4800">
                <a:latin typeface="Times New Roman"/>
                <a:ea typeface="Times New Roman"/>
                <a:cs typeface="Times New Roman"/>
                <a:sym typeface="Times New Roman"/>
              </a:defRPr>
            </a:lvl1pPr>
          </a:lstStyle>
          <a:p>
            <a:pPr/>
            <a:r>
              <a:t>In today's modern world, security and safety are major concerns. Closed Circuit Television cameras are used for surveillance and monitoring activities such as robberies, but these cameras and it still require human supervision and intervention. Additionally, it propagates to require a system that can detect illegal activities automatically. The challenge is made more difficult by observing from different angles and being hidden by the gun's owner and those nearby.</a:t>
            </a:r>
          </a:p>
        </p:txBody>
      </p:sp>
      <p:sp>
        <p:nvSpPr>
          <p:cNvPr id="174" name="Slide Number"/>
          <p:cNvSpPr txBox="1"/>
          <p:nvPr>
            <p:ph type="sldNum" sz="quarter" idx="4294967295"/>
          </p:nvPr>
        </p:nvSpPr>
        <p:spPr>
          <a:xfrm>
            <a:off x="12065050" y="13080997"/>
            <a:ext cx="241403"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2.  Introduction :"/>
          <p:cNvSpPr txBox="1"/>
          <p:nvPr>
            <p:ph type="title"/>
          </p:nvPr>
        </p:nvSpPr>
        <p:spPr>
          <a:xfrm>
            <a:off x="1206500" y="1365669"/>
            <a:ext cx="21971000" cy="1433166"/>
          </a:xfrm>
          <a:prstGeom prst="rect">
            <a:avLst/>
          </a:prstGeom>
        </p:spPr>
        <p:txBody>
          <a:bodyPr/>
          <a:lstStyle>
            <a:lvl1pPr>
              <a:defRPr spc="-200" sz="7600">
                <a:latin typeface="Times New Roman"/>
                <a:ea typeface="Times New Roman"/>
                <a:cs typeface="Times New Roman"/>
                <a:sym typeface="Times New Roman"/>
              </a:defRPr>
            </a:lvl1pPr>
          </a:lstStyle>
          <a:p>
            <a:pPr/>
            <a:r>
              <a:t>2.  Introduction </a:t>
            </a:r>
          </a:p>
        </p:txBody>
      </p:sp>
      <p:sp>
        <p:nvSpPr>
          <p:cNvPr id="177" name="The requirement is effective video surveillance systems to detect potential security threats and prevent violent incidents.…"/>
          <p:cNvSpPr txBox="1"/>
          <p:nvPr>
            <p:ph type="body" idx="1"/>
          </p:nvPr>
        </p:nvSpPr>
        <p:spPr>
          <a:xfrm>
            <a:off x="1206500" y="3216912"/>
            <a:ext cx="22354346" cy="9446009"/>
          </a:xfrm>
          <a:prstGeom prst="rect">
            <a:avLst/>
          </a:prstGeom>
        </p:spPr>
        <p:txBody>
          <a:bodyPr lIns="50800" tIns="50800" rIns="50800" bIns="50800"/>
          <a:lstStyle/>
          <a:p>
            <a:pPr marL="965200" indent="-965200" algn="just" defTabSz="2438337">
              <a:lnSpc>
                <a:spcPct val="120000"/>
              </a:lnSpc>
              <a:spcBef>
                <a:spcPts val="4500"/>
              </a:spcBef>
              <a:buSzPct val="123000"/>
              <a:buChar char="•"/>
              <a:defRPr b="0" sz="4800">
                <a:latin typeface="Times New Roman"/>
                <a:ea typeface="Times New Roman"/>
                <a:cs typeface="Times New Roman"/>
                <a:sym typeface="Times New Roman"/>
              </a:defRPr>
            </a:pPr>
            <a:r>
              <a:t>Weapons have become a serious threat to public safety, and detecting them in images and videos can be challenging task for human operators.</a:t>
            </a:r>
          </a:p>
          <a:p>
            <a:pPr marL="965200" indent="-965200" algn="just" defTabSz="2438337">
              <a:lnSpc>
                <a:spcPct val="120000"/>
              </a:lnSpc>
              <a:spcBef>
                <a:spcPts val="4500"/>
              </a:spcBef>
              <a:buSzPct val="123000"/>
              <a:buChar char="•"/>
              <a:defRPr b="0" sz="4800">
                <a:latin typeface="Times New Roman"/>
                <a:ea typeface="Times New Roman"/>
                <a:cs typeface="Times New Roman"/>
                <a:sym typeface="Times New Roman"/>
              </a:defRPr>
            </a:pPr>
            <a:r>
              <a:t>The requirement is effective video surveillance systems to detect potential security threats and prevent violent incidents.</a:t>
            </a:r>
          </a:p>
          <a:p>
            <a:pPr marL="965200" indent="-965200" algn="just" defTabSz="2438337">
              <a:lnSpc>
                <a:spcPct val="120000"/>
              </a:lnSpc>
              <a:spcBef>
                <a:spcPts val="4500"/>
              </a:spcBef>
              <a:buSzPct val="123000"/>
              <a:buChar char="•"/>
              <a:defRPr b="0" sz="4800">
                <a:latin typeface="Times New Roman"/>
                <a:ea typeface="Times New Roman"/>
                <a:cs typeface="Times New Roman"/>
                <a:sym typeface="Times New Roman"/>
              </a:defRPr>
            </a:pPr>
            <a:r>
              <a:t>Automating weapon detection, which can significantly improve the accuracy and speed of detecting potentially dangerous situations.</a:t>
            </a:r>
          </a:p>
        </p:txBody>
      </p:sp>
      <p:sp>
        <p:nvSpPr>
          <p:cNvPr id="178" name="Slide Number"/>
          <p:cNvSpPr txBox="1"/>
          <p:nvPr>
            <p:ph type="sldNum" sz="quarter" idx="4294967295"/>
          </p:nvPr>
        </p:nvSpPr>
        <p:spPr>
          <a:xfrm>
            <a:off x="12065050" y="13080997"/>
            <a:ext cx="241403"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0" name="3. Existing System :"/>
          <p:cNvSpPr txBox="1"/>
          <p:nvPr>
            <p:ph type="title"/>
          </p:nvPr>
        </p:nvSpPr>
        <p:spPr>
          <a:xfrm>
            <a:off x="754008" y="1293258"/>
            <a:ext cx="8457574" cy="2135628"/>
          </a:xfrm>
          <a:prstGeom prst="rect">
            <a:avLst/>
          </a:prstGeom>
        </p:spPr>
        <p:txBody>
          <a:bodyPr/>
          <a:lstStyle/>
          <a:p>
            <a:pPr>
              <a:defRPr b="1" spc="-200" sz="7600">
                <a:latin typeface="Cochin"/>
                <a:ea typeface="Cochin"/>
                <a:cs typeface="Cochin"/>
                <a:sym typeface="Cochin"/>
              </a:defRPr>
            </a:pPr>
            <a:r>
              <a:t>3. </a:t>
            </a:r>
            <a:r>
              <a:rPr>
                <a:latin typeface="Times New Roman"/>
                <a:ea typeface="Times New Roman"/>
                <a:cs typeface="Times New Roman"/>
                <a:sym typeface="Times New Roman"/>
              </a:rPr>
              <a:t>Existing</a:t>
            </a:r>
            <a:r>
              <a:t> </a:t>
            </a:r>
            <a:r>
              <a:rPr>
                <a:latin typeface="Times New Roman"/>
                <a:ea typeface="Times New Roman"/>
                <a:cs typeface="Times New Roman"/>
                <a:sym typeface="Times New Roman"/>
              </a:rPr>
              <a:t>System</a:t>
            </a:r>
            <a:r>
              <a:t> </a:t>
            </a:r>
          </a:p>
        </p:txBody>
      </p:sp>
      <p:sp>
        <p:nvSpPr>
          <p:cNvPr id="181" name="The figure represents the overall generalised approach of Weapon detection considering into three parts using Deep learning Surveillance video footage is fed into a deep learning model.…"/>
          <p:cNvSpPr txBox="1"/>
          <p:nvPr/>
        </p:nvSpPr>
        <p:spPr>
          <a:xfrm>
            <a:off x="845623" y="2697085"/>
            <a:ext cx="22238866" cy="86720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81263" indent="-481263" algn="just">
              <a:spcBef>
                <a:spcPts val="4500"/>
              </a:spcBef>
              <a:buSzPct val="100000"/>
              <a:buChar char="•"/>
              <a:defRPr sz="4800">
                <a:solidFill>
                  <a:srgbClr val="000000"/>
                </a:solidFill>
                <a:latin typeface="Times New Roman"/>
                <a:ea typeface="Times New Roman"/>
                <a:cs typeface="Times New Roman"/>
                <a:sym typeface="Times New Roman"/>
              </a:defRPr>
            </a:pPr>
            <a:r>
              <a:t>Traditional computer vision techniques for weapon detection rely on hand-crafted features and rule-based systems, which can be limited in their accuracy and robustness.</a:t>
            </a:r>
          </a:p>
          <a:p>
            <a:pPr marL="481263" indent="-481263" algn="just">
              <a:spcBef>
                <a:spcPts val="4500"/>
              </a:spcBef>
              <a:buSzPct val="100000"/>
              <a:buChar char="•"/>
              <a:defRPr sz="4800">
                <a:solidFill>
                  <a:srgbClr val="000000"/>
                </a:solidFill>
                <a:latin typeface="Times New Roman"/>
                <a:ea typeface="Times New Roman"/>
                <a:cs typeface="Times New Roman"/>
                <a:sym typeface="Times New Roman"/>
              </a:defRPr>
            </a:pPr>
            <a:r>
              <a:t>Surveillance video footage is fed to deep learning model of Object Detection module.  </a:t>
            </a:r>
          </a:p>
          <a:p>
            <a:pPr marL="481263" indent="-481263" algn="just">
              <a:spcBef>
                <a:spcPts val="4500"/>
              </a:spcBef>
              <a:buSzPct val="100000"/>
              <a:buChar char="•"/>
              <a:defRPr sz="4800">
                <a:solidFill>
                  <a:srgbClr val="000000"/>
                </a:solidFill>
                <a:latin typeface="Times New Roman"/>
                <a:ea typeface="Times New Roman"/>
                <a:cs typeface="Times New Roman"/>
                <a:sym typeface="Times New Roman"/>
              </a:defRPr>
            </a:pPr>
            <a:r>
              <a:t>It requires a large amounts of data and computational resources to train, and may not always generalise well to new or unseen scenarios.</a:t>
            </a:r>
          </a:p>
          <a:p>
            <a:pPr algn="just">
              <a:spcBef>
                <a:spcPts val="4500"/>
              </a:spcBef>
              <a:defRPr sz="4800">
                <a:solidFill>
                  <a:srgbClr val="000000"/>
                </a:solidFill>
                <a:latin typeface="Times New Roman"/>
                <a:ea typeface="Times New Roman"/>
                <a:cs typeface="Times New Roman"/>
                <a:sym typeface="Times New Roman"/>
              </a:defRPr>
            </a:pPr>
            <a:r>
              <a:t> </a:t>
            </a:r>
          </a:p>
        </p:txBody>
      </p:sp>
      <p:sp>
        <p:nvSpPr>
          <p:cNvPr id="182" name="Slide Number"/>
          <p:cNvSpPr txBox="1"/>
          <p:nvPr>
            <p:ph type="sldNum" sz="quarter" idx="4294967295"/>
          </p:nvPr>
        </p:nvSpPr>
        <p:spPr>
          <a:xfrm>
            <a:off x="12065050" y="13085232"/>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 name="Disadvantages :"/>
          <p:cNvSpPr txBox="1"/>
          <p:nvPr/>
        </p:nvSpPr>
        <p:spPr>
          <a:xfrm>
            <a:off x="1067354" y="1420127"/>
            <a:ext cx="14532613" cy="11654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80000"/>
              </a:lnSpc>
              <a:defRPr b="1" spc="-140" sz="7000">
                <a:solidFill>
                  <a:srgbClr val="000000"/>
                </a:solidFill>
                <a:latin typeface="Times New Roman"/>
                <a:ea typeface="Times New Roman"/>
                <a:cs typeface="Times New Roman"/>
                <a:sym typeface="Times New Roman"/>
              </a:defRPr>
            </a:pPr>
            <a:r>
              <a:t>Disadvantages</a:t>
            </a:r>
            <a:r>
              <a:rPr spc="-152" sz="7600"/>
              <a:t> </a:t>
            </a:r>
          </a:p>
        </p:txBody>
      </p:sp>
      <p:sp>
        <p:nvSpPr>
          <p:cNvPr id="185" name="Limited accuracy due to the potential for false positives and false negatives.…"/>
          <p:cNvSpPr txBox="1"/>
          <p:nvPr/>
        </p:nvSpPr>
        <p:spPr>
          <a:xfrm>
            <a:off x="1124425" y="4557147"/>
            <a:ext cx="20686860" cy="2744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3643" indent="-513643" algn="just" defTabSz="355600">
              <a:lnSpc>
                <a:spcPct val="150000"/>
              </a:lnSpc>
              <a:buSzPct val="123000"/>
              <a:buFont typeface="Menlo Regular"/>
              <a:buChar char="•"/>
              <a:defRPr sz="4600">
                <a:solidFill>
                  <a:srgbClr val="000000"/>
                </a:solidFill>
                <a:latin typeface="Times New Roman"/>
                <a:ea typeface="Times New Roman"/>
                <a:cs typeface="Times New Roman"/>
                <a:sym typeface="Times New Roman"/>
              </a:defRPr>
            </a:pPr>
            <a:r>
              <a:t>Limited perfection due to the presence of false positives and false negatives.</a:t>
            </a:r>
          </a:p>
          <a:p>
            <a:pPr marL="513643" indent="-513643" algn="just" defTabSz="355600">
              <a:lnSpc>
                <a:spcPct val="150000"/>
              </a:lnSpc>
              <a:buSzPct val="123000"/>
              <a:buFont typeface="Menlo Regular"/>
              <a:buChar char="•"/>
              <a:defRPr sz="4600">
                <a:solidFill>
                  <a:srgbClr val="000000"/>
                </a:solidFill>
                <a:latin typeface="Times New Roman"/>
                <a:ea typeface="Times New Roman"/>
                <a:cs typeface="Times New Roman"/>
                <a:sym typeface="Times New Roman"/>
              </a:defRPr>
            </a:pPr>
            <a:r>
              <a:t>Limited detection of certain types of weapons.</a:t>
            </a:r>
          </a:p>
          <a:p>
            <a:pPr marL="513643" indent="-513643" algn="just" defTabSz="355600">
              <a:lnSpc>
                <a:spcPct val="150000"/>
              </a:lnSpc>
              <a:buSzPct val="123000"/>
              <a:buFont typeface="Menlo Regular"/>
              <a:buChar char="•"/>
              <a:defRPr sz="4600">
                <a:solidFill>
                  <a:srgbClr val="000000"/>
                </a:solidFill>
                <a:latin typeface="Times New Roman"/>
                <a:ea typeface="Times New Roman"/>
                <a:cs typeface="Times New Roman"/>
                <a:sym typeface="Times New Roman"/>
              </a:defRPr>
            </a:pPr>
            <a:r>
              <a:t>Scalability can be an issue due to the computational expense.</a:t>
            </a:r>
          </a:p>
        </p:txBody>
      </p:sp>
    </p:spTree>
  </p:cSld>
  <p:clrMapOvr>
    <a:masterClrMapping/>
  </p:clrMapOvr>
  <mc:AlternateContent xmlns:mc="http://schemas.openxmlformats.org/markup-compatibility/2006">
    <mc:Choice xmlns:p14="http://schemas.microsoft.com/office/powerpoint/2010/main" Requires="p14">
      <p:transition spd="med" advClick="1" p14:dur="1000">
        <p:wipe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4.  Proposed System :"/>
          <p:cNvSpPr txBox="1"/>
          <p:nvPr>
            <p:ph type="title"/>
          </p:nvPr>
        </p:nvSpPr>
        <p:spPr>
          <a:xfrm>
            <a:off x="958143" y="1274447"/>
            <a:ext cx="21971002" cy="1435104"/>
          </a:xfrm>
          <a:prstGeom prst="rect">
            <a:avLst/>
          </a:prstGeom>
        </p:spPr>
        <p:txBody>
          <a:bodyPr/>
          <a:lstStyle>
            <a:lvl1pPr>
              <a:defRPr spc="-200" sz="7600">
                <a:latin typeface="Times New Roman"/>
                <a:ea typeface="Times New Roman"/>
                <a:cs typeface="Times New Roman"/>
                <a:sym typeface="Times New Roman"/>
              </a:defRPr>
            </a:lvl1pPr>
          </a:lstStyle>
          <a:p>
            <a:pPr/>
            <a:r>
              <a:t>4.  Proposed System</a:t>
            </a:r>
          </a:p>
        </p:txBody>
      </p:sp>
      <p:sp>
        <p:nvSpPr>
          <p:cNvPr id="188" name="Deep learning is a branch of machine learning inspired by the functionality and structure of the human brain also called an artificial neural network.…"/>
          <p:cNvSpPr txBox="1"/>
          <p:nvPr>
            <p:ph type="body" idx="1"/>
          </p:nvPr>
        </p:nvSpPr>
        <p:spPr>
          <a:xfrm>
            <a:off x="797511" y="3258108"/>
            <a:ext cx="22788978" cy="7978634"/>
          </a:xfrm>
          <a:prstGeom prst="rect">
            <a:avLst/>
          </a:prstGeom>
        </p:spPr>
        <p:txBody>
          <a:bodyPr lIns="50800" tIns="50800" rIns="50800" bIns="50800"/>
          <a:lstStyle/>
          <a:p>
            <a:pPr marL="571500" indent="-571500" algn="just" defTabSz="2438337">
              <a:spcBef>
                <a:spcPts val="4500"/>
              </a:spcBef>
              <a:buSzPct val="123000"/>
              <a:buChar char="•"/>
              <a:defRPr b="0" sz="4800">
                <a:latin typeface="Times New Roman"/>
                <a:ea typeface="Times New Roman"/>
                <a:cs typeface="Times New Roman"/>
                <a:sym typeface="Times New Roman"/>
              </a:defRPr>
            </a:pPr>
            <a:r>
              <a:t>Proposed deep learning-based weapon detection system.</a:t>
            </a:r>
          </a:p>
          <a:p>
            <a:pPr marL="571500" indent="-571500" algn="just" defTabSz="2438337">
              <a:spcBef>
                <a:spcPts val="4500"/>
              </a:spcBef>
              <a:buSzPct val="123000"/>
              <a:buChar char="•"/>
              <a:defRPr b="0" sz="4800">
                <a:latin typeface="Times New Roman"/>
                <a:ea typeface="Times New Roman"/>
                <a:cs typeface="Times New Roman"/>
                <a:sym typeface="Times New Roman"/>
              </a:defRPr>
            </a:pPr>
            <a:r>
              <a:t>Able to identify a wider variety of weapons and improvised devices with fewer false positives and negatives.</a:t>
            </a:r>
          </a:p>
          <a:p>
            <a:pPr marL="571500" indent="-571500" algn="just" defTabSz="2438337">
              <a:spcBef>
                <a:spcPts val="4500"/>
              </a:spcBef>
              <a:buSzPct val="123000"/>
              <a:buChar char="•"/>
              <a:defRPr b="0" sz="4800">
                <a:latin typeface="Times New Roman"/>
                <a:ea typeface="Times New Roman"/>
                <a:cs typeface="Times New Roman"/>
                <a:sym typeface="Times New Roman"/>
              </a:defRPr>
            </a:pPr>
            <a:r>
              <a:t> Used both object classification and detection algorithms.</a:t>
            </a:r>
          </a:p>
        </p:txBody>
      </p:sp>
      <p:sp>
        <p:nvSpPr>
          <p:cNvPr id="189" name="Slide Number"/>
          <p:cNvSpPr txBox="1"/>
          <p:nvPr>
            <p:ph type="sldNum" sz="quarter" idx="4294967295"/>
          </p:nvPr>
        </p:nvSpPr>
        <p:spPr>
          <a:xfrm>
            <a:off x="12065050" y="13080997"/>
            <a:ext cx="241403"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1" name="Advantages :"/>
          <p:cNvSpPr txBox="1"/>
          <p:nvPr>
            <p:ph type="title"/>
          </p:nvPr>
        </p:nvSpPr>
        <p:spPr>
          <a:xfrm>
            <a:off x="1386234" y="839852"/>
            <a:ext cx="21971002" cy="1435104"/>
          </a:xfrm>
          <a:prstGeom prst="rect">
            <a:avLst/>
          </a:prstGeom>
        </p:spPr>
        <p:txBody>
          <a:bodyPr/>
          <a:lstStyle/>
          <a:p>
            <a:pPr lvl="2">
              <a:defRPr spc="-200" sz="7000">
                <a:latin typeface="Times New Roman"/>
                <a:ea typeface="Times New Roman"/>
                <a:cs typeface="Times New Roman"/>
                <a:sym typeface="Times New Roman"/>
              </a:defRPr>
            </a:pPr>
            <a:r>
              <a:t>Advantages</a:t>
            </a:r>
            <a:r>
              <a:rPr sz="7600"/>
              <a:t> </a:t>
            </a:r>
          </a:p>
        </p:txBody>
      </p:sp>
      <p:sp>
        <p:nvSpPr>
          <p:cNvPr id="192" name="The proposed system may still have limitations in detecting certain types of weapons or improvised devices, despite the use of advanced neural networks.…"/>
          <p:cNvSpPr txBox="1"/>
          <p:nvPr>
            <p:ph type="body" idx="1"/>
          </p:nvPr>
        </p:nvSpPr>
        <p:spPr>
          <a:xfrm>
            <a:off x="1288405" y="2749043"/>
            <a:ext cx="21807190" cy="7678709"/>
          </a:xfrm>
          <a:prstGeom prst="rect">
            <a:avLst/>
          </a:prstGeom>
        </p:spPr>
        <p:txBody>
          <a:bodyPr lIns="50800" tIns="50800" rIns="50800" bIns="50800"/>
          <a:lstStyle/>
          <a:p>
            <a:pPr marL="609600" indent="-609600" algn="just" defTabSz="2438337">
              <a:lnSpc>
                <a:spcPct val="90000"/>
              </a:lnSpc>
              <a:spcBef>
                <a:spcPts val="4500"/>
              </a:spcBef>
              <a:buSzPct val="123000"/>
              <a:buChar char="•"/>
              <a:defRPr b="0" sz="4800">
                <a:latin typeface="Times New Roman"/>
                <a:ea typeface="Times New Roman"/>
                <a:cs typeface="Times New Roman"/>
                <a:sym typeface="Times New Roman"/>
              </a:defRPr>
            </a:pPr>
            <a:r>
              <a:t>1.better performance.</a:t>
            </a:r>
          </a:p>
          <a:p>
            <a:pPr marL="609600" indent="-609600" algn="just" defTabSz="2438337">
              <a:lnSpc>
                <a:spcPct val="90000"/>
              </a:lnSpc>
              <a:spcBef>
                <a:spcPts val="4500"/>
              </a:spcBef>
              <a:buSzPct val="123000"/>
              <a:buChar char="•"/>
              <a:defRPr b="0" sz="4800">
                <a:latin typeface="Times New Roman"/>
                <a:ea typeface="Times New Roman"/>
                <a:cs typeface="Times New Roman"/>
                <a:sym typeface="Times New Roman"/>
              </a:defRPr>
            </a:pPr>
            <a:r>
              <a:t>2.faster processing and analysis.</a:t>
            </a:r>
          </a:p>
          <a:p>
            <a:pPr marL="609600" indent="-609600" algn="just" defTabSz="2438337">
              <a:lnSpc>
                <a:spcPct val="90000"/>
              </a:lnSpc>
              <a:spcBef>
                <a:spcPts val="4500"/>
              </a:spcBef>
              <a:buSzPct val="123000"/>
              <a:buChar char="•"/>
              <a:defRPr b="0" sz="4800">
                <a:latin typeface="Times New Roman"/>
                <a:ea typeface="Times New Roman"/>
                <a:cs typeface="Times New Roman"/>
                <a:sym typeface="Times New Roman"/>
              </a:defRPr>
            </a:pPr>
            <a:r>
              <a:t>3.cost-effective.</a:t>
            </a:r>
          </a:p>
          <a:p>
            <a:pPr marL="609600" indent="-609600" algn="just" defTabSz="2438337">
              <a:lnSpc>
                <a:spcPct val="90000"/>
              </a:lnSpc>
              <a:spcBef>
                <a:spcPts val="4500"/>
              </a:spcBef>
              <a:buSzPct val="123000"/>
              <a:buChar char="•"/>
              <a:defRPr b="0" sz="4800">
                <a:latin typeface="Times New Roman"/>
                <a:ea typeface="Times New Roman"/>
                <a:cs typeface="Times New Roman"/>
                <a:sym typeface="Times New Roman"/>
              </a:defRPr>
            </a:pPr>
            <a:r>
              <a:t>4.Easy to deploy.</a:t>
            </a:r>
          </a:p>
        </p:txBody>
      </p:sp>
      <p:sp>
        <p:nvSpPr>
          <p:cNvPr id="193" name="Slide Number"/>
          <p:cNvSpPr txBox="1"/>
          <p:nvPr>
            <p:ph type="sldNum" sz="quarter" idx="4294967295"/>
          </p:nvPr>
        </p:nvSpPr>
        <p:spPr>
          <a:xfrm>
            <a:off x="12065050" y="13080997"/>
            <a:ext cx="241403"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1200">
        <p:wipe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5. System Requirements :"/>
          <p:cNvSpPr txBox="1"/>
          <p:nvPr>
            <p:ph type="title"/>
          </p:nvPr>
        </p:nvSpPr>
        <p:spPr>
          <a:prstGeom prst="rect">
            <a:avLst/>
          </a:prstGeom>
        </p:spPr>
        <p:txBody>
          <a:bodyPr/>
          <a:lstStyle>
            <a:lvl1pPr>
              <a:defRPr spc="-300" sz="7600">
                <a:latin typeface="Times New Roman"/>
                <a:ea typeface="Times New Roman"/>
                <a:cs typeface="Times New Roman"/>
                <a:sym typeface="Times New Roman"/>
              </a:defRPr>
            </a:lvl1pPr>
          </a:lstStyle>
          <a:p>
            <a:pPr/>
            <a:r>
              <a:t>5.  System Requirements</a:t>
            </a:r>
          </a:p>
        </p:txBody>
      </p:sp>
      <p:sp>
        <p:nvSpPr>
          <p:cNvPr id="196" name="5.1 - Hardware Requirements :"/>
          <p:cNvSpPr txBox="1"/>
          <p:nvPr>
            <p:ph type="body" sz="quarter" idx="1"/>
          </p:nvPr>
        </p:nvSpPr>
        <p:spPr>
          <a:xfrm>
            <a:off x="1632744" y="3744747"/>
            <a:ext cx="10531285" cy="1630666"/>
          </a:xfrm>
          <a:prstGeom prst="rect">
            <a:avLst/>
          </a:prstGeom>
        </p:spPr>
        <p:txBody>
          <a:bodyPr lIns="50800" tIns="50800" rIns="50800" bIns="50800"/>
          <a:lstStyle>
            <a:lvl1pPr algn="ctr" defTabSz="759459">
              <a:defRPr sz="6400">
                <a:latin typeface="Times New Roman"/>
                <a:ea typeface="Times New Roman"/>
                <a:cs typeface="Times New Roman"/>
                <a:sym typeface="Times New Roman"/>
              </a:defRPr>
            </a:lvl1pPr>
          </a:lstStyle>
          <a:p>
            <a:pPr/>
            <a:r>
              <a:t>5.1 - Hardware Requirements </a:t>
            </a:r>
          </a:p>
        </p:txBody>
      </p:sp>
      <p:sp>
        <p:nvSpPr>
          <p:cNvPr id="197" name="Processor              -      Pentium–IV and above…"/>
          <p:cNvSpPr txBox="1"/>
          <p:nvPr/>
        </p:nvSpPr>
        <p:spPr>
          <a:xfrm>
            <a:off x="1845790" y="6140698"/>
            <a:ext cx="14210897" cy="33142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08000" indent="-508000" algn="l">
              <a:spcBef>
                <a:spcPts val="4500"/>
              </a:spcBef>
              <a:buSzPct val="123000"/>
              <a:buChar char="•"/>
              <a:defRPr b="1" sz="4800">
                <a:solidFill>
                  <a:srgbClr val="000000"/>
                </a:solidFill>
                <a:latin typeface="Times New Roman"/>
                <a:ea typeface="Times New Roman"/>
                <a:cs typeface="Times New Roman"/>
                <a:sym typeface="Times New Roman"/>
              </a:defRPr>
            </a:pPr>
            <a:r>
              <a:t>Processor    </a:t>
            </a:r>
            <a:r>
              <a:rPr b="0"/>
              <a:t>          -      Pentium–IV and above</a:t>
            </a:r>
          </a:p>
          <a:p>
            <a:pPr marL="508000" indent="-508000" algn="l">
              <a:spcBef>
                <a:spcPts val="4500"/>
              </a:spcBef>
              <a:buSzPct val="123000"/>
              <a:buChar char="•"/>
              <a:defRPr b="1" sz="4800">
                <a:solidFill>
                  <a:srgbClr val="000000"/>
                </a:solidFill>
                <a:latin typeface="Times New Roman"/>
                <a:ea typeface="Times New Roman"/>
                <a:cs typeface="Times New Roman"/>
                <a:sym typeface="Times New Roman"/>
              </a:defRPr>
            </a:pPr>
            <a:r>
              <a:t>RAM</a:t>
            </a:r>
            <a:r>
              <a:rPr b="0"/>
              <a:t>                     -      4 GB (Minimum)</a:t>
            </a:r>
          </a:p>
          <a:p>
            <a:pPr marL="508000" indent="-508000" algn="l">
              <a:spcBef>
                <a:spcPts val="4500"/>
              </a:spcBef>
              <a:buSzPct val="123000"/>
              <a:buChar char="•"/>
              <a:defRPr b="1" sz="4800">
                <a:solidFill>
                  <a:srgbClr val="000000"/>
                </a:solidFill>
                <a:latin typeface="Times New Roman"/>
                <a:ea typeface="Times New Roman"/>
                <a:cs typeface="Times New Roman"/>
                <a:sym typeface="Times New Roman"/>
              </a:defRPr>
            </a:pPr>
            <a:r>
              <a:t>Hard Disk</a:t>
            </a:r>
            <a:r>
              <a:rPr b="0"/>
              <a:t>            -      40 GB (Minimum)</a:t>
            </a:r>
          </a:p>
        </p:txBody>
      </p:sp>
      <p:sp>
        <p:nvSpPr>
          <p:cNvPr id="198" name="Slide Number"/>
          <p:cNvSpPr txBox="1"/>
          <p:nvPr>
            <p:ph type="sldNum" sz="quarter" idx="4294967295"/>
          </p:nvPr>
        </p:nvSpPr>
        <p:spPr>
          <a:xfrm>
            <a:off x="12065050" y="13080997"/>
            <a:ext cx="241403"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wipe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33_DynamicLight">
  <a:themeElements>
    <a:clrScheme name="33_DynamicLight">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